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30"/>
  </p:notesMasterIdLst>
  <p:sldIdLst>
    <p:sldId id="256" r:id="rId4"/>
    <p:sldId id="1081" r:id="rId5"/>
    <p:sldId id="1059" r:id="rId6"/>
    <p:sldId id="1078" r:id="rId7"/>
    <p:sldId id="1079" r:id="rId8"/>
    <p:sldId id="1080" r:id="rId9"/>
    <p:sldId id="1077" r:id="rId10"/>
    <p:sldId id="1067" r:id="rId11"/>
    <p:sldId id="1056" r:id="rId12"/>
    <p:sldId id="1054" r:id="rId13"/>
    <p:sldId id="1084" r:id="rId14"/>
    <p:sldId id="1085" r:id="rId15"/>
    <p:sldId id="1055" r:id="rId16"/>
    <p:sldId id="1075" r:id="rId17"/>
    <p:sldId id="1076" r:id="rId18"/>
    <p:sldId id="1083" r:id="rId19"/>
    <p:sldId id="1086" r:id="rId20"/>
    <p:sldId id="1057" r:id="rId21"/>
    <p:sldId id="913" r:id="rId22"/>
    <p:sldId id="896" r:id="rId23"/>
    <p:sldId id="868" r:id="rId24"/>
    <p:sldId id="869" r:id="rId25"/>
    <p:sldId id="870" r:id="rId26"/>
    <p:sldId id="871" r:id="rId27"/>
    <p:sldId id="873" r:id="rId28"/>
    <p:sldId id="529" r:id="rId29"/>
    <p:sldId id="497" r:id="rId30"/>
    <p:sldId id="498" r:id="rId31"/>
    <p:sldId id="499" r:id="rId32"/>
    <p:sldId id="500" r:id="rId33"/>
    <p:sldId id="874" r:id="rId34"/>
    <p:sldId id="502" r:id="rId35"/>
    <p:sldId id="893" r:id="rId36"/>
    <p:sldId id="918" r:id="rId37"/>
    <p:sldId id="875" r:id="rId38"/>
    <p:sldId id="919" r:id="rId39"/>
    <p:sldId id="920" r:id="rId40"/>
    <p:sldId id="505" r:id="rId41"/>
    <p:sldId id="876" r:id="rId42"/>
    <p:sldId id="508" r:id="rId43"/>
    <p:sldId id="877" r:id="rId44"/>
    <p:sldId id="878" r:id="rId45"/>
    <p:sldId id="879" r:id="rId46"/>
    <p:sldId id="880" r:id="rId47"/>
    <p:sldId id="538" r:id="rId48"/>
    <p:sldId id="881" r:id="rId49"/>
    <p:sldId id="882" r:id="rId50"/>
    <p:sldId id="889" r:id="rId51"/>
    <p:sldId id="257" r:id="rId52"/>
    <p:sldId id="2656" r:id="rId53"/>
    <p:sldId id="478" r:id="rId54"/>
    <p:sldId id="479" r:id="rId55"/>
    <p:sldId id="552" r:id="rId56"/>
    <p:sldId id="553" r:id="rId57"/>
    <p:sldId id="554" r:id="rId58"/>
    <p:sldId id="555" r:id="rId59"/>
    <p:sldId id="471" r:id="rId60"/>
    <p:sldId id="472" r:id="rId61"/>
    <p:sldId id="2720" r:id="rId62"/>
    <p:sldId id="2722" r:id="rId63"/>
    <p:sldId id="2721" r:id="rId64"/>
    <p:sldId id="2719" r:id="rId65"/>
    <p:sldId id="473" r:id="rId66"/>
    <p:sldId id="469" r:id="rId67"/>
    <p:sldId id="2655" r:id="rId68"/>
    <p:sldId id="2654" r:id="rId69"/>
    <p:sldId id="2663" r:id="rId70"/>
    <p:sldId id="551" r:id="rId71"/>
    <p:sldId id="2664" r:id="rId72"/>
    <p:sldId id="564" r:id="rId73"/>
    <p:sldId id="565" r:id="rId74"/>
    <p:sldId id="569" r:id="rId75"/>
    <p:sldId id="558" r:id="rId76"/>
    <p:sldId id="556" r:id="rId77"/>
    <p:sldId id="504" r:id="rId78"/>
    <p:sldId id="570" r:id="rId79"/>
    <p:sldId id="2665" r:id="rId80"/>
    <p:sldId id="520" r:id="rId81"/>
    <p:sldId id="2666" r:id="rId82"/>
    <p:sldId id="2667" r:id="rId83"/>
    <p:sldId id="567" r:id="rId84"/>
    <p:sldId id="568" r:id="rId85"/>
    <p:sldId id="487" r:id="rId86"/>
    <p:sldId id="573" r:id="rId87"/>
    <p:sldId id="563" r:id="rId88"/>
    <p:sldId id="572" r:id="rId89"/>
    <p:sldId id="2668" r:id="rId90"/>
    <p:sldId id="2669" r:id="rId91"/>
    <p:sldId id="2670" r:id="rId92"/>
    <p:sldId id="2662" r:id="rId93"/>
    <p:sldId id="2657" r:id="rId94"/>
    <p:sldId id="2661" r:id="rId95"/>
    <p:sldId id="536" r:id="rId96"/>
    <p:sldId id="519" r:id="rId97"/>
    <p:sldId id="910" r:id="rId98"/>
    <p:sldId id="521" r:id="rId99"/>
    <p:sldId id="522" r:id="rId100"/>
    <p:sldId id="523" r:id="rId101"/>
    <p:sldId id="903" r:id="rId102"/>
    <p:sldId id="906" r:id="rId103"/>
    <p:sldId id="902" r:id="rId104"/>
    <p:sldId id="899" r:id="rId105"/>
    <p:sldId id="900" r:id="rId106"/>
    <p:sldId id="986" r:id="rId107"/>
    <p:sldId id="987" r:id="rId108"/>
    <p:sldId id="1069" r:id="rId109"/>
    <p:sldId id="989" r:id="rId110"/>
    <p:sldId id="990" r:id="rId111"/>
    <p:sldId id="1060" r:id="rId112"/>
    <p:sldId id="1074" r:id="rId113"/>
    <p:sldId id="992" r:id="rId114"/>
    <p:sldId id="993" r:id="rId115"/>
    <p:sldId id="994" r:id="rId116"/>
    <p:sldId id="995" r:id="rId117"/>
    <p:sldId id="996" r:id="rId118"/>
    <p:sldId id="1063" r:id="rId119"/>
    <p:sldId id="1065" r:id="rId120"/>
    <p:sldId id="1070" r:id="rId121"/>
    <p:sldId id="1066" r:id="rId122"/>
    <p:sldId id="1064" r:id="rId123"/>
    <p:sldId id="1072" r:id="rId124"/>
    <p:sldId id="1071" r:id="rId125"/>
    <p:sldId id="1073" r:id="rId126"/>
    <p:sldId id="1082" r:id="rId127"/>
    <p:sldId id="1062" r:id="rId128"/>
    <p:sldId id="974"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08"/>
    <p:restoredTop sz="82083"/>
  </p:normalViewPr>
  <p:slideViewPr>
    <p:cSldViewPr snapToGrid="0">
      <p:cViewPr varScale="1">
        <p:scale>
          <a:sx n="100" d="100"/>
          <a:sy n="100" d="100"/>
        </p:scale>
        <p:origin x="184" y="74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903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66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51</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67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72718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3195102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682804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772078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endParaRPr>
          </a:p>
        </p:txBody>
      </p:sp>
    </p:spTree>
    <p:extLst>
      <p:ext uri="{BB962C8B-B14F-4D97-AF65-F5344CB8AC3E}">
        <p14:creationId xmlns:p14="http://schemas.microsoft.com/office/powerpoint/2010/main" val="1503814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75816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87219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46294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554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7764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35292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76365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45900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3647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0701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40785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45262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9/30/20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9/30/20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1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13.png"/><Relationship Id="rId9" Type="http://schemas.openxmlformats.org/officeDocument/2006/relationships/hyperlink" Target="https://en.wikipedia.org/wiki/Nobel_Prize_in_Physics"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hyperlink" Target="https://youtu.be/3VQ382QG-y4?t=3397" TargetMode="External"/><Relationship Id="rId4" Type="http://schemas.openxmlformats.org/officeDocument/2006/relationships/image" Target="../media/image218.png"/></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0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0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26.jpeg"/><Relationship Id="rId3" Type="http://schemas.openxmlformats.org/officeDocument/2006/relationships/hyperlink" Target="https://en.wikipedia.org/wiki/Macroeconomics" TargetMode="External"/><Relationship Id="rId7" Type="http://schemas.openxmlformats.org/officeDocument/2006/relationships/hyperlink" Target="https://www.space.com/15923-stephen-hawking.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www.space.com/16042-cosmology.html" TargetMode="External"/><Relationship Id="rId5" Type="http://schemas.openxmlformats.org/officeDocument/2006/relationships/hyperlink" Target="https://en.wikipedia.org/wiki/Oceanography" TargetMode="External"/><Relationship Id="rId4" Type="http://schemas.openxmlformats.org/officeDocument/2006/relationships/hyperlink" Target="https://en.wikipedia.org/wiki/Environmental_science"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229.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227.png"/></Relationships>
</file>

<file path=ppt/slides/_rels/slide112.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www.narberthpa.com/Bale/lsbale_dop/gbcatsbs.pdf" TargetMode="External"/><Relationship Id="rId7" Type="http://schemas.openxmlformats.org/officeDocument/2006/relationships/image" Target="../media/image23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31.jpeg"/><Relationship Id="rId5" Type="http://schemas.openxmlformats.org/officeDocument/2006/relationships/hyperlink" Target="https://twitter.com/gregorybateson" TargetMode="External"/><Relationship Id="rId4" Type="http://schemas.openxmlformats.org/officeDocument/2006/relationships/image" Target="../media/image230.png"/><Relationship Id="rId9" Type="http://schemas.openxmlformats.org/officeDocument/2006/relationships/image" Target="../media/image234.png"/></Relationships>
</file>

<file path=ppt/slides/_rels/slide11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hyperlink" Target="https://youtu.be/YVvUPQUjSNE" TargetMode="External"/><Relationship Id="rId18" Type="http://schemas.openxmlformats.org/officeDocument/2006/relationships/image" Target="../media/image241.png"/><Relationship Id="rId3" Type="http://schemas.openxmlformats.org/officeDocument/2006/relationships/hyperlink" Target="https://www.dna.caltech.edu/courses/cs191/paperscs191/turing.pdf" TargetMode="External"/><Relationship Id="rId7" Type="http://schemas.openxmlformats.org/officeDocument/2006/relationships/hyperlink" Target="https://www.cs.virginia.edu/~robins/Turing_Paper_1936.pdf" TargetMode="External"/><Relationship Id="rId12" Type="http://schemas.openxmlformats.org/officeDocument/2006/relationships/image" Target="../media/image238.jpeg"/><Relationship Id="rId17" Type="http://schemas.openxmlformats.org/officeDocument/2006/relationships/hyperlink" Target="https://youtu.be/Ya6R212zfG8" TargetMode="External"/><Relationship Id="rId2" Type="http://schemas.openxmlformats.org/officeDocument/2006/relationships/notesSlide" Target="../notesSlides/notesSlide55.xml"/><Relationship Id="rId16" Type="http://schemas.openxmlformats.org/officeDocument/2006/relationships/image" Target="../media/image240.png"/><Relationship Id="rId20"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hyperlink" Target="https://www.mathtube.org/lecture/video/alan-turing-and-decision-problem" TargetMode="External"/><Relationship Id="rId11" Type="http://schemas.openxmlformats.org/officeDocument/2006/relationships/hyperlink" Target="https://id.wikipedia.org/wiki/The_Imitation_Game" TargetMode="External"/><Relationship Id="rId5" Type="http://schemas.openxmlformats.org/officeDocument/2006/relationships/hyperlink" Target="http://sitn.hms.harvard.edu/flash/2012/morphogenesis/" TargetMode="External"/><Relationship Id="rId15" Type="http://schemas.openxmlformats.org/officeDocument/2006/relationships/hyperlink" Target="https://www.youtube.com/watch?v=wr9PdRC22wY" TargetMode="External"/><Relationship Id="rId10" Type="http://schemas.openxmlformats.org/officeDocument/2006/relationships/image" Target="../media/image237.png"/><Relationship Id="rId19" Type="http://schemas.openxmlformats.org/officeDocument/2006/relationships/hyperlink" Target="https://www.youtube.com/watch?v=macM_MtS_w4" TargetMode="External"/><Relationship Id="rId4" Type="http://schemas.openxmlformats.org/officeDocument/2006/relationships/image" Target="../media/image235.png"/><Relationship Id="rId9" Type="http://schemas.openxmlformats.org/officeDocument/2006/relationships/hyperlink" Target="https://www.csee.umbc.edu/courses/471/papers/turing.pdf" TargetMode="External"/><Relationship Id="rId14" Type="http://schemas.openxmlformats.org/officeDocument/2006/relationships/image" Target="../media/image239.png"/></Relationships>
</file>

<file path=ppt/slides/_rels/slide11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15.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jpeg"/><Relationship Id="rId4" Type="http://schemas.openxmlformats.org/officeDocument/2006/relationships/image" Target="../media/image244.jpeg"/></Relationships>
</file>

<file path=ppt/slides/_rels/slide116.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hyperlink" Target="https://youtu.be/k9QYtbjzjAw?t=92" TargetMode="External"/><Relationship Id="rId7" Type="http://schemas.openxmlformats.org/officeDocument/2006/relationships/hyperlink" Target="http://www.englandlab.com/uploads/7/8/0/3/7803054/2013jcpsrep.pdf"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hyperlink" Target="https://www.quantamagazine.org/a-new-thermodynamics-theory-of-the-origin-of-life-20140122/" TargetMode="External"/><Relationship Id="rId4" Type="http://schemas.openxmlformats.org/officeDocument/2006/relationships/image" Target="../media/image247.png"/></Relationships>
</file>

<file path=ppt/slides/_rels/slide117.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5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hyperlink" Target="https://youtu.be/vMo9vlkJ3p4" TargetMode="External"/><Relationship Id="rId4" Type="http://schemas.openxmlformats.org/officeDocument/2006/relationships/image" Target="../media/image250.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youtu.be/f1x9lgX8Ga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254.jpeg"/><Relationship Id="rId4" Type="http://schemas.openxmlformats.org/officeDocument/2006/relationships/image" Target="../media/image2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58.jpeg"/><Relationship Id="rId5" Type="http://schemas.openxmlformats.org/officeDocument/2006/relationships/hyperlink" Target="https://en.wikipedia.org/wiki/Rosetta_Stone" TargetMode="External"/><Relationship Id="rId4" Type="http://schemas.openxmlformats.org/officeDocument/2006/relationships/image" Target="../media/image2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60.png"/><Relationship Id="rId7" Type="http://schemas.openxmlformats.org/officeDocument/2006/relationships/image" Target="../media/image262.png"/><Relationship Id="rId2" Type="http://schemas.openxmlformats.org/officeDocument/2006/relationships/image" Target="../media/image259.png"/><Relationship Id="rId1" Type="http://schemas.openxmlformats.org/officeDocument/2006/relationships/slideLayout" Target="../slideLayouts/slideLayout10.xml"/><Relationship Id="rId6" Type="http://schemas.openxmlformats.org/officeDocument/2006/relationships/hyperlink" Target="https://youtu.be/M_jchYsTZvM?t=218" TargetMode="External"/><Relationship Id="rId5" Type="http://schemas.openxmlformats.org/officeDocument/2006/relationships/image" Target="../media/image261.png"/><Relationship Id="rId4" Type="http://schemas.openxmlformats.org/officeDocument/2006/relationships/hyperlink" Target="https://youtu.be/HasvumXl_vE"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3.png"/><Relationship Id="rId4" Type="http://schemas.openxmlformats.org/officeDocument/2006/relationships/hyperlink" Target="https://youtu.be/8iLTA43MBuA?t=172"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hyperlink" Target="https://en.wikipedia.org/wiki/Phylogenetic_tree" TargetMode="Externa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17.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18.png"/><Relationship Id="rId4" Type="http://schemas.openxmlformats.org/officeDocument/2006/relationships/hyperlink" Target="https://youtu.be/SEejivHRIbE" TargetMode="Externa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3.png"/><Relationship Id="rId4" Type="http://schemas.openxmlformats.org/officeDocument/2006/relationships/hyperlink" Target="https://youtu.be/8iLTA43MBuA?t=172"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5.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4.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wmf"/><Relationship Id="rId4" Type="http://schemas.openxmlformats.org/officeDocument/2006/relationships/image" Target="../media/image45.png"/><Relationship Id="rId9" Type="http://schemas.openxmlformats.org/officeDocument/2006/relationships/image" Target="../media/image50.wmf"/></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57.jpeg"/><Relationship Id="rId5" Type="http://schemas.openxmlformats.org/officeDocument/2006/relationships/hyperlink" Target="https://en.wikipedia.org/wiki/File:Saunders_MacLane.jpg" TargetMode="Externa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59.png"/><Relationship Id="rId4" Type="http://schemas.openxmlformats.org/officeDocument/2006/relationships/hyperlink" Target="https://plato.stanford.edu/archives/win2015/entries/categorytheory/"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6.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24.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33.png"/><Relationship Id="rId19" Type="http://schemas.openxmlformats.org/officeDocument/2006/relationships/image" Target="../media/image75.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18" Type="http://schemas.openxmlformats.org/officeDocument/2006/relationships/image" Target="../media/image41.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notesSlide" Target="../notesSlides/notesSlide27.xml"/><Relationship Id="rId16" Type="http://schemas.openxmlformats.org/officeDocument/2006/relationships/image" Target="../media/image87.png"/><Relationship Id="rId20" Type="http://schemas.openxmlformats.org/officeDocument/2006/relationships/image" Target="../media/image90.png"/><Relationship Id="rId1" Type="http://schemas.openxmlformats.org/officeDocument/2006/relationships/slideLayout" Target="../slideLayouts/slideLayout24.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62.png"/><Relationship Id="rId15" Type="http://schemas.openxmlformats.org/officeDocument/2006/relationships/image" Target="../media/image86.png"/><Relationship Id="rId10" Type="http://schemas.openxmlformats.org/officeDocument/2006/relationships/image" Target="../media/image82.png"/><Relationship Id="rId19" Type="http://schemas.openxmlformats.org/officeDocument/2006/relationships/image" Target="../media/image89.png"/><Relationship Id="rId4" Type="http://schemas.openxmlformats.org/officeDocument/2006/relationships/image" Target="../media/image61.png"/><Relationship Id="rId9" Type="http://schemas.openxmlformats.org/officeDocument/2006/relationships/image" Target="../media/image32.png"/><Relationship Id="rId1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4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Phylogenetic_tree"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0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109.png"/><Relationship Id="rId10" Type="http://schemas.openxmlformats.org/officeDocument/2006/relationships/image" Target="../media/image113.wmf"/><Relationship Id="rId4" Type="http://schemas.openxmlformats.org/officeDocument/2006/relationships/image" Target="../media/image108.png"/><Relationship Id="rId9" Type="http://schemas.openxmlformats.org/officeDocument/2006/relationships/image" Target="../media/image112.png"/></Relationships>
</file>

<file path=ppt/slides/_rels/slide4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6.png"/><Relationship Id="rId18" Type="http://schemas.openxmlformats.org/officeDocument/2006/relationships/image" Target="../media/image120.png"/><Relationship Id="rId3" Type="http://schemas.openxmlformats.org/officeDocument/2006/relationships/image" Target="../media/image107.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9.png"/><Relationship Id="rId2" Type="http://schemas.openxmlformats.org/officeDocument/2006/relationships/notesSlide" Target="../notesSlides/notesSlide31.xml"/><Relationship Id="rId16" Type="http://schemas.openxmlformats.org/officeDocument/2006/relationships/image" Target="../media/image118.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13.wmf"/><Relationship Id="rId5" Type="http://schemas.openxmlformats.org/officeDocument/2006/relationships/image" Target="../media/image109.png"/><Relationship Id="rId15" Type="http://schemas.openxmlformats.org/officeDocument/2006/relationships/image" Target="../media/image117.wmf"/><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111.png"/><Relationship Id="rId14" Type="http://schemas.microsoft.com/office/2007/relationships/hdphoto" Target="../media/hdphoto3.wdp"/></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7" Type="http://schemas.microsoft.com/office/2007/relationships/hdphoto" Target="../media/hdphoto5.wdp"/><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123.png"/><Relationship Id="rId5" Type="http://schemas.microsoft.com/office/2007/relationships/hdphoto" Target="../media/hdphoto4.wdp"/><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1.png"/><Relationship Id="rId7" Type="http://schemas.openxmlformats.org/officeDocument/2006/relationships/image" Target="../media/image118.png"/><Relationship Id="rId12" Type="http://schemas.openxmlformats.org/officeDocument/2006/relationships/image" Target="../media/image128.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117.wmf"/><Relationship Id="rId11" Type="http://schemas.openxmlformats.org/officeDocument/2006/relationships/image" Target="../media/image127.jpeg"/><Relationship Id="rId5" Type="http://schemas.openxmlformats.org/officeDocument/2006/relationships/image" Target="../media/image115.png"/><Relationship Id="rId10" Type="http://schemas.openxmlformats.org/officeDocument/2006/relationships/image" Target="../media/image126.jpeg"/><Relationship Id="rId4" Type="http://schemas.openxmlformats.org/officeDocument/2006/relationships/image" Target="../media/image112.png"/><Relationship Id="rId9" Type="http://schemas.openxmlformats.org/officeDocument/2006/relationships/image" Target="../media/image125.png"/></Relationships>
</file>

<file path=ppt/slides/_rels/slide4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Help:IPA_for_English" TargetMode="External"/><Relationship Id="rId2" Type="http://schemas.openxmlformats.org/officeDocument/2006/relationships/image" Target="../media/image133.png"/><Relationship Id="rId1" Type="http://schemas.openxmlformats.org/officeDocument/2006/relationships/slideLayout" Target="../slideLayouts/slideLayout25.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notesSlide" Target="../notesSlides/notesSlide39.xml"/><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24.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1.png"/><Relationship Id="rId10" Type="http://schemas.openxmlformats.org/officeDocument/2006/relationships/image" Target="../media/image156.png"/><Relationship Id="rId19" Type="http://schemas.openxmlformats.org/officeDocument/2006/relationships/image" Target="../media/image165.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60.png"/></Relationships>
</file>

<file path=ppt/slides/_rels/slide7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tiff"/><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171.tiff"/><Relationship Id="rId5" Type="http://schemas.openxmlformats.org/officeDocument/2006/relationships/image" Target="../media/image170.tiff"/><Relationship Id="rId4" Type="http://schemas.openxmlformats.org/officeDocument/2006/relationships/image" Target="../media/image169.png"/></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16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3.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2.jpeg"/><Relationship Id="rId4" Type="http://schemas.openxmlformats.org/officeDocument/2006/relationships/hyperlink" Target="https://wiki2.org/en/Where_Mathematics_Comes_From"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24.xml"/><Relationship Id="rId6" Type="http://schemas.openxmlformats.org/officeDocument/2006/relationships/image" Target="../media/image174.png"/><Relationship Id="rId5" Type="http://schemas.openxmlformats.org/officeDocument/2006/relationships/hyperlink" Target="https://dewabharata.gitbooks.io/category-theory-for-dummies-by-dummies/content/" TargetMode="External"/><Relationship Id="rId4" Type="http://schemas.openxmlformats.org/officeDocument/2006/relationships/image" Target="../media/image169.png"/></Relationships>
</file>

<file path=ppt/slides/_rels/slide8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1.xml"/><Relationship Id="rId5" Type="http://schemas.openxmlformats.org/officeDocument/2006/relationships/image" Target="../media/image180.jpeg"/><Relationship Id="rId4" Type="http://schemas.openxmlformats.org/officeDocument/2006/relationships/image" Target="../media/image179.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tiff"/><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hyperlink" Target="https://youtu.be/HVUj9ep2POQ" TargetMode="Externa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hyperlink" Target="http://www.nand2tetris.org/"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8" Type="http://schemas.openxmlformats.org/officeDocument/2006/relationships/image" Target="../media/image196.jpeg"/><Relationship Id="rId13" Type="http://schemas.openxmlformats.org/officeDocument/2006/relationships/image" Target="../media/image201.png"/><Relationship Id="rId3" Type="http://schemas.openxmlformats.org/officeDocument/2006/relationships/image" Target="../media/image191.jpeg"/><Relationship Id="rId7" Type="http://schemas.openxmlformats.org/officeDocument/2006/relationships/image" Target="../media/image195.jpeg"/><Relationship Id="rId12" Type="http://schemas.openxmlformats.org/officeDocument/2006/relationships/image" Target="../media/image200.png"/><Relationship Id="rId2" Type="http://schemas.openxmlformats.org/officeDocument/2006/relationships/image" Target="../media/image190.jpeg"/><Relationship Id="rId1" Type="http://schemas.openxmlformats.org/officeDocument/2006/relationships/slideLayout" Target="../slideLayouts/slideLayout24.xml"/><Relationship Id="rId6" Type="http://schemas.openxmlformats.org/officeDocument/2006/relationships/image" Target="../media/image194.jpeg"/><Relationship Id="rId11" Type="http://schemas.openxmlformats.org/officeDocument/2006/relationships/image" Target="../media/image199.png"/><Relationship Id="rId5" Type="http://schemas.openxmlformats.org/officeDocument/2006/relationships/image" Target="../media/image193.jpeg"/><Relationship Id="rId10" Type="http://schemas.openxmlformats.org/officeDocument/2006/relationships/image" Target="../media/image198.jpeg"/><Relationship Id="rId4" Type="http://schemas.openxmlformats.org/officeDocument/2006/relationships/image" Target="../media/image192.jpeg"/><Relationship Id="rId9" Type="http://schemas.openxmlformats.org/officeDocument/2006/relationships/image" Target="../media/image197.jpeg"/></Relationships>
</file>

<file path=ppt/slides/_rels/slide9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2.png"/><Relationship Id="rId1" Type="http://schemas.openxmlformats.org/officeDocument/2006/relationships/slideLayout" Target="../slideLayouts/slideLayout21.xml"/><Relationship Id="rId4" Type="http://schemas.openxmlformats.org/officeDocument/2006/relationships/image" Target="../media/image203.png"/></Relationships>
</file>

<file path=ppt/slides/_rels/slide9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2.png"/><Relationship Id="rId1" Type="http://schemas.openxmlformats.org/officeDocument/2006/relationships/slideLayout" Target="../slideLayouts/slideLayout21.xml"/><Relationship Id="rId4" Type="http://schemas.openxmlformats.org/officeDocument/2006/relationships/image" Target="../media/image204.png"/></Relationships>
</file>

<file path=ppt/slides/_rels/slide9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2.png"/><Relationship Id="rId1" Type="http://schemas.openxmlformats.org/officeDocument/2006/relationships/slideLayout" Target="../slideLayouts/slideLayout21.xml"/><Relationship Id="rId4" Type="http://schemas.openxmlformats.org/officeDocument/2006/relationships/image" Target="../media/image205.png"/></Relationships>
</file>

<file path=ppt/slides/_rels/slide9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2.png"/><Relationship Id="rId1" Type="http://schemas.openxmlformats.org/officeDocument/2006/relationships/slideLayout" Target="../slideLayouts/slideLayout21.xml"/><Relationship Id="rId4" Type="http://schemas.openxmlformats.org/officeDocument/2006/relationships/image" Target="../media/image206.png"/></Relationships>
</file>

<file path=ppt/slides/_rels/slide9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2.png"/><Relationship Id="rId1" Type="http://schemas.openxmlformats.org/officeDocument/2006/relationships/slideLayout" Target="../slideLayouts/slideLayout21.xml"/><Relationship Id="rId4" Type="http://schemas.openxmlformats.org/officeDocument/2006/relationships/image" Target="../media/image207.png"/></Relationships>
</file>

<file path=ppt/slides/_rels/slide9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a:t>
            </a:r>
            <a:r>
              <a:rPr lang="en-US" dirty="0"/>
              <a:t>5</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br>
              <a:rPr lang="en-US" sz="2400" dirty="0"/>
            </a:br>
            <a:br>
              <a:rPr lang="en-US" sz="2400" dirty="0"/>
            </a:br>
            <a:r>
              <a:rPr lang="en-US" sz="2400" dirty="0"/>
              <a:t>Story Telling: </a:t>
            </a:r>
            <a:br>
              <a:rPr lang="en-US" sz="2400" dirty="0"/>
            </a:br>
            <a:r>
              <a:rPr lang="en-US" sz="2400" dirty="0"/>
              <a:t>analogy, metaphors, symmetry-breaking, and</a:t>
            </a:r>
            <a:br>
              <a:rPr lang="en-US" sz="2400" dirty="0"/>
            </a:br>
            <a:r>
              <a:rPr lang="en-US" sz="2400" dirty="0"/>
              <a:t>the essence of all Stories</a:t>
            </a:r>
            <a:br>
              <a:rPr lang="en-US" sz="2400" dirty="0"/>
            </a:br>
            <a:r>
              <a:rPr lang="en-US" sz="2400" dirty="0"/>
              <a:t>Week 4</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7625248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0143831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Larger Contexts</a:t>
            </a:r>
            <a:endParaRPr dirty="0">
              <a:solidFill>
                <a:schemeClr val="tx1"/>
              </a:solidFill>
            </a:endParaRPr>
          </a:p>
        </p:txBody>
      </p:sp>
      <p:pic>
        <p:nvPicPr>
          <p:cNvPr id="2" name="Picture 1">
            <a:extLst>
              <a:ext uri="{FF2B5EF4-FFF2-40B4-BE49-F238E27FC236}">
                <a16:creationId xmlns:a16="http://schemas.microsoft.com/office/drawing/2014/main" id="{89EA93A6-1FF7-584C-B713-561098D7DFF3}"/>
              </a:ext>
            </a:extLst>
          </p:cNvPr>
          <p:cNvPicPr>
            <a:picLocks noChangeAspect="1"/>
          </p:cNvPicPr>
          <p:nvPr/>
        </p:nvPicPr>
        <p:blipFill>
          <a:blip r:embed="rId3"/>
          <a:stretch>
            <a:fillRect/>
          </a:stretch>
        </p:blipFill>
        <p:spPr>
          <a:xfrm>
            <a:off x="3288190" y="1017723"/>
            <a:ext cx="2414921" cy="3665677"/>
          </a:xfrm>
          <a:prstGeom prst="rect">
            <a:avLst/>
          </a:prstGeom>
        </p:spPr>
      </p:pic>
      <p:pic>
        <p:nvPicPr>
          <p:cNvPr id="3" name="Picture 2">
            <a:extLst>
              <a:ext uri="{FF2B5EF4-FFF2-40B4-BE49-F238E27FC236}">
                <a16:creationId xmlns:a16="http://schemas.microsoft.com/office/drawing/2014/main" id="{5F65E520-30E5-1649-AE47-BCB696CF1BB1}"/>
              </a:ext>
            </a:extLst>
          </p:cNvPr>
          <p:cNvPicPr>
            <a:picLocks noChangeAspect="1"/>
          </p:cNvPicPr>
          <p:nvPr/>
        </p:nvPicPr>
        <p:blipFill>
          <a:blip r:embed="rId4"/>
          <a:stretch>
            <a:fillRect/>
          </a:stretch>
        </p:blipFill>
        <p:spPr>
          <a:xfrm>
            <a:off x="6140381" y="1032798"/>
            <a:ext cx="2423488" cy="3665677"/>
          </a:xfrm>
          <a:prstGeom prst="rect">
            <a:avLst/>
          </a:prstGeom>
        </p:spPr>
      </p:pic>
      <p:pic>
        <p:nvPicPr>
          <p:cNvPr id="4" name="Picture 3">
            <a:extLst>
              <a:ext uri="{FF2B5EF4-FFF2-40B4-BE49-F238E27FC236}">
                <a16:creationId xmlns:a16="http://schemas.microsoft.com/office/drawing/2014/main" id="{70A4D9F6-CFAF-384C-A40A-213367320262}"/>
              </a:ext>
            </a:extLst>
          </p:cNvPr>
          <p:cNvPicPr>
            <a:picLocks noChangeAspect="1"/>
          </p:cNvPicPr>
          <p:nvPr/>
        </p:nvPicPr>
        <p:blipFill>
          <a:blip r:embed="rId5"/>
          <a:stretch>
            <a:fillRect/>
          </a:stretch>
        </p:blipFill>
        <p:spPr>
          <a:xfrm>
            <a:off x="402220" y="1017724"/>
            <a:ext cx="2448701" cy="3665677"/>
          </a:xfrm>
          <a:prstGeom prst="rect">
            <a:avLst/>
          </a:prstGeom>
        </p:spPr>
      </p:pic>
    </p:spTree>
    <p:extLst>
      <p:ext uri="{BB962C8B-B14F-4D97-AF65-F5344CB8AC3E}">
        <p14:creationId xmlns:p14="http://schemas.microsoft.com/office/powerpoint/2010/main" val="194837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do people study the following subjects?</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hlinkClick r:id="rId3"/>
              </a:rPr>
              <a:t>Macro Economics</a:t>
            </a:r>
            <a:r>
              <a:rPr lang="en-TW" dirty="0"/>
              <a:t>, Societal Cybernetics</a:t>
            </a:r>
          </a:p>
          <a:p>
            <a:pPr lvl="1"/>
            <a:r>
              <a:rPr lang="en-TW" dirty="0"/>
              <a:t>Identify human behavioral patterns at scale</a:t>
            </a:r>
          </a:p>
          <a:p>
            <a:endParaRPr lang="en-US" dirty="0"/>
          </a:p>
          <a:p>
            <a:r>
              <a:rPr lang="en-US" dirty="0">
                <a:hlinkClick r:id="rId4"/>
              </a:rPr>
              <a:t>Environmental Science</a:t>
            </a:r>
            <a:r>
              <a:rPr lang="en-US" dirty="0"/>
              <a:t>, </a:t>
            </a:r>
            <a:r>
              <a:rPr lang="en-US" dirty="0">
                <a:hlinkClick r:id="rId5"/>
              </a:rPr>
              <a:t>Oceanography</a:t>
            </a:r>
            <a:endParaRPr lang="en-TW" dirty="0"/>
          </a:p>
          <a:p>
            <a:pPr lvl="1"/>
            <a:r>
              <a:rPr lang="en-TW" dirty="0"/>
              <a:t>Where we live and how we survive on the planet</a:t>
            </a:r>
          </a:p>
          <a:p>
            <a:endParaRPr lang="en-TW" dirty="0"/>
          </a:p>
          <a:p>
            <a:r>
              <a:rPr lang="en-US" dirty="0">
                <a:hlinkClick r:id="rId6"/>
              </a:rPr>
              <a:t>Cosmology</a:t>
            </a:r>
            <a:endParaRPr lang="en-TW" dirty="0"/>
          </a:p>
          <a:p>
            <a:pPr lvl="1"/>
            <a:r>
              <a:rPr lang="en-TW" dirty="0"/>
              <a:t>The origin of space, time, energy and all the fundamental things relevant in </a:t>
            </a:r>
            <a:r>
              <a:rPr lang="en-TW" b="1" i="1" dirty="0"/>
              <a:t>our universe</a:t>
            </a:r>
            <a:r>
              <a:rPr lang="en-TW" dirty="0"/>
              <a:t>.</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1026" name="Picture 2" descr="Professor Stephen Hawking speaks about &quot;Why We Should Go into Space&quot; for the NASA Lecture Series, April 21, 2008.">
            <a:hlinkClick r:id="rId7"/>
            <a:extLst>
              <a:ext uri="{FF2B5EF4-FFF2-40B4-BE49-F238E27FC236}">
                <a16:creationId xmlns:a16="http://schemas.microsoft.com/office/drawing/2014/main" id="{682956FC-ABAB-384B-A3C4-A4CC87CF5F0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945463" y="1017725"/>
            <a:ext cx="2290691" cy="281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794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9301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13748229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Alan Turing’s Papers</a:t>
            </a:r>
            <a:endParaRPr dirty="0">
              <a:solidFill>
                <a:schemeClr val="tx1"/>
              </a:solidFill>
            </a:endParaRPr>
          </a:p>
        </p:txBody>
      </p:sp>
      <p:pic>
        <p:nvPicPr>
          <p:cNvPr id="3" name="Picture 2">
            <a:hlinkClick r:id="rId3"/>
            <a:extLst>
              <a:ext uri="{FF2B5EF4-FFF2-40B4-BE49-F238E27FC236}">
                <a16:creationId xmlns:a16="http://schemas.microsoft.com/office/drawing/2014/main" id="{CE389DC1-1371-9241-BB62-2FEE7EF82E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57015" y="1062345"/>
            <a:ext cx="2420409" cy="1944068"/>
          </a:xfrm>
          <a:prstGeom prst="rect">
            <a:avLst/>
          </a:prstGeom>
        </p:spPr>
      </p:pic>
      <p:sp>
        <p:nvSpPr>
          <p:cNvPr id="7" name="TextBox 6">
            <a:extLst>
              <a:ext uri="{FF2B5EF4-FFF2-40B4-BE49-F238E27FC236}">
                <a16:creationId xmlns:a16="http://schemas.microsoft.com/office/drawing/2014/main" id="{86F87C81-A684-354F-9540-504D4D9D49B6}"/>
              </a:ext>
            </a:extLst>
          </p:cNvPr>
          <p:cNvSpPr txBox="1"/>
          <p:nvPr/>
        </p:nvSpPr>
        <p:spPr>
          <a:xfrm>
            <a:off x="3489653" y="2996531"/>
            <a:ext cx="2355132" cy="200055"/>
          </a:xfrm>
          <a:prstGeom prst="rect">
            <a:avLst/>
          </a:prstGeom>
          <a:noFill/>
        </p:spPr>
        <p:txBody>
          <a:bodyPr wrap="none" rtlCol="0">
            <a:spAutoFit/>
          </a:bodyPr>
          <a:lstStyle/>
          <a:p>
            <a:r>
              <a:rPr lang="en-US" sz="700" dirty="0">
                <a:hlinkClick r:id="rId5"/>
              </a:rPr>
              <a:t>http://</a:t>
            </a:r>
            <a:r>
              <a:rPr lang="en-US" sz="700" dirty="0" err="1">
                <a:hlinkClick r:id="rId5"/>
              </a:rPr>
              <a:t>sitn.hms.harvard.edu</a:t>
            </a:r>
            <a:r>
              <a:rPr lang="en-US" sz="700" dirty="0">
                <a:hlinkClick r:id="rId5"/>
              </a:rPr>
              <a:t>/flash/2012/morphogenesis/</a:t>
            </a:r>
            <a:endParaRPr lang="en-TW" sz="700" dirty="0"/>
          </a:p>
        </p:txBody>
      </p:sp>
      <p:sp>
        <p:nvSpPr>
          <p:cNvPr id="8" name="TextBox 7">
            <a:extLst>
              <a:ext uri="{FF2B5EF4-FFF2-40B4-BE49-F238E27FC236}">
                <a16:creationId xmlns:a16="http://schemas.microsoft.com/office/drawing/2014/main" id="{2630CDB9-1F0D-0F48-A7CC-75B578E51481}"/>
              </a:ext>
            </a:extLst>
          </p:cNvPr>
          <p:cNvSpPr txBox="1"/>
          <p:nvPr/>
        </p:nvSpPr>
        <p:spPr>
          <a:xfrm>
            <a:off x="377326" y="3484281"/>
            <a:ext cx="3079689" cy="200055"/>
          </a:xfrm>
          <a:prstGeom prst="rect">
            <a:avLst/>
          </a:prstGeom>
          <a:noFill/>
        </p:spPr>
        <p:txBody>
          <a:bodyPr wrap="none" rtlCol="0">
            <a:spAutoFit/>
          </a:bodyPr>
          <a:lstStyle/>
          <a:p>
            <a:r>
              <a:rPr lang="en-US" sz="700" dirty="0">
                <a:hlinkClick r:id="rId6"/>
              </a:rPr>
              <a:t>https://</a:t>
            </a:r>
            <a:r>
              <a:rPr lang="en-US" sz="700" dirty="0" err="1">
                <a:hlinkClick r:id="rId6"/>
              </a:rPr>
              <a:t>www.mathtube.org</a:t>
            </a:r>
            <a:r>
              <a:rPr lang="en-US" sz="700" dirty="0">
                <a:hlinkClick r:id="rId6"/>
              </a:rPr>
              <a:t>/lecture/video/</a:t>
            </a:r>
            <a:r>
              <a:rPr lang="en-US" sz="700" dirty="0" err="1">
                <a:hlinkClick r:id="rId6"/>
              </a:rPr>
              <a:t>alan</a:t>
            </a:r>
            <a:r>
              <a:rPr lang="en-US" sz="700" dirty="0">
                <a:hlinkClick r:id="rId6"/>
              </a:rPr>
              <a:t>-</a:t>
            </a:r>
            <a:r>
              <a:rPr lang="en-US" sz="700" dirty="0" err="1">
                <a:hlinkClick r:id="rId6"/>
              </a:rPr>
              <a:t>turing</a:t>
            </a:r>
            <a:r>
              <a:rPr lang="en-US" sz="700" dirty="0">
                <a:hlinkClick r:id="rId6"/>
              </a:rPr>
              <a:t>-and-decision-problem</a:t>
            </a:r>
            <a:endParaRPr lang="en-TW" sz="700" dirty="0"/>
          </a:p>
        </p:txBody>
      </p:sp>
      <p:pic>
        <p:nvPicPr>
          <p:cNvPr id="10" name="Picture 9">
            <a:hlinkClick r:id="rId7"/>
            <a:extLst>
              <a:ext uri="{FF2B5EF4-FFF2-40B4-BE49-F238E27FC236}">
                <a16:creationId xmlns:a16="http://schemas.microsoft.com/office/drawing/2014/main" id="{1A3F4CB8-5D21-134A-BD28-5559F38828A4}"/>
              </a:ext>
            </a:extLst>
          </p:cNvPr>
          <p:cNvPicPr>
            <a:picLocks noChangeAspect="1"/>
          </p:cNvPicPr>
          <p:nvPr/>
        </p:nvPicPr>
        <p:blipFill>
          <a:blip r:embed="rId8"/>
          <a:stretch>
            <a:fillRect/>
          </a:stretch>
        </p:blipFill>
        <p:spPr>
          <a:xfrm>
            <a:off x="494458" y="1162373"/>
            <a:ext cx="2845427" cy="2277288"/>
          </a:xfrm>
          <a:prstGeom prst="rect">
            <a:avLst/>
          </a:prstGeom>
        </p:spPr>
      </p:pic>
      <p:pic>
        <p:nvPicPr>
          <p:cNvPr id="2" name="Picture 1">
            <a:hlinkClick r:id="rId9"/>
            <a:extLst>
              <a:ext uri="{FF2B5EF4-FFF2-40B4-BE49-F238E27FC236}">
                <a16:creationId xmlns:a16="http://schemas.microsoft.com/office/drawing/2014/main" id="{8D7A042A-E845-8847-93D9-E889A0D268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77424" y="1162373"/>
            <a:ext cx="3122939" cy="1812339"/>
          </a:xfrm>
          <a:prstGeom prst="rect">
            <a:avLst/>
          </a:prstGeom>
        </p:spPr>
      </p:pic>
      <p:sp>
        <p:nvSpPr>
          <p:cNvPr id="9" name="TextBox 8">
            <a:extLst>
              <a:ext uri="{FF2B5EF4-FFF2-40B4-BE49-F238E27FC236}">
                <a16:creationId xmlns:a16="http://schemas.microsoft.com/office/drawing/2014/main" id="{08831A52-1888-DB45-9E9E-800843BA3710}"/>
              </a:ext>
            </a:extLst>
          </p:cNvPr>
          <p:cNvSpPr txBox="1"/>
          <p:nvPr/>
        </p:nvSpPr>
        <p:spPr>
          <a:xfrm>
            <a:off x="6261327" y="3005576"/>
            <a:ext cx="2499402" cy="200055"/>
          </a:xfrm>
          <a:prstGeom prst="rect">
            <a:avLst/>
          </a:prstGeom>
          <a:noFill/>
        </p:spPr>
        <p:txBody>
          <a:bodyPr wrap="none" rtlCol="0">
            <a:spAutoFit/>
          </a:bodyPr>
          <a:lstStyle/>
          <a:p>
            <a:r>
              <a:rPr lang="en-US" sz="700" dirty="0">
                <a:hlinkClick r:id="rId9"/>
              </a:rPr>
              <a:t>https://</a:t>
            </a:r>
            <a:r>
              <a:rPr lang="en-US" sz="700" dirty="0" err="1">
                <a:hlinkClick r:id="rId9"/>
              </a:rPr>
              <a:t>www.csee.umbc.edu</a:t>
            </a:r>
            <a:r>
              <a:rPr lang="en-US" sz="700" dirty="0">
                <a:hlinkClick r:id="rId9"/>
              </a:rPr>
              <a:t>/courses/471/papers/</a:t>
            </a:r>
            <a:r>
              <a:rPr lang="en-US" sz="700" dirty="0" err="1">
                <a:hlinkClick r:id="rId9"/>
              </a:rPr>
              <a:t>turing.pdf</a:t>
            </a:r>
            <a:endParaRPr lang="en-TW" sz="700" dirty="0"/>
          </a:p>
        </p:txBody>
      </p:sp>
      <p:pic>
        <p:nvPicPr>
          <p:cNvPr id="4" name="Picture 3">
            <a:hlinkClick r:id="rId11"/>
            <a:extLst>
              <a:ext uri="{FF2B5EF4-FFF2-40B4-BE49-F238E27FC236}">
                <a16:creationId xmlns:a16="http://schemas.microsoft.com/office/drawing/2014/main" id="{D8F15178-4C5F-8143-A5F6-98AE84CEE108}"/>
              </a:ext>
            </a:extLst>
          </p:cNvPr>
          <p:cNvPicPr>
            <a:picLocks noChangeAspect="1"/>
          </p:cNvPicPr>
          <p:nvPr/>
        </p:nvPicPr>
        <p:blipFill>
          <a:blip r:embed="rId12"/>
          <a:stretch>
            <a:fillRect/>
          </a:stretch>
        </p:blipFill>
        <p:spPr>
          <a:xfrm>
            <a:off x="6884404" y="3344983"/>
            <a:ext cx="1108978" cy="1645722"/>
          </a:xfrm>
          <a:prstGeom prst="rect">
            <a:avLst/>
          </a:prstGeom>
        </p:spPr>
      </p:pic>
      <p:pic>
        <p:nvPicPr>
          <p:cNvPr id="5" name="Picture 4">
            <a:hlinkClick r:id="rId13"/>
            <a:extLst>
              <a:ext uri="{FF2B5EF4-FFF2-40B4-BE49-F238E27FC236}">
                <a16:creationId xmlns:a16="http://schemas.microsoft.com/office/drawing/2014/main" id="{00555AA2-FE0A-7044-A099-EEF6E0219E4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603631" y="3512629"/>
            <a:ext cx="2127176" cy="1379286"/>
          </a:xfrm>
          <a:prstGeom prst="rect">
            <a:avLst/>
          </a:prstGeom>
        </p:spPr>
      </p:pic>
      <p:pic>
        <p:nvPicPr>
          <p:cNvPr id="6" name="Picture 5">
            <a:hlinkClick r:id="rId15"/>
            <a:extLst>
              <a:ext uri="{FF2B5EF4-FFF2-40B4-BE49-F238E27FC236}">
                <a16:creationId xmlns:a16="http://schemas.microsoft.com/office/drawing/2014/main" id="{D99B2725-72EE-F446-8F55-972DED40F8A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314389" y="3880265"/>
            <a:ext cx="993216" cy="644013"/>
          </a:xfrm>
          <a:prstGeom prst="rect">
            <a:avLst/>
          </a:prstGeom>
        </p:spPr>
      </p:pic>
      <p:pic>
        <p:nvPicPr>
          <p:cNvPr id="12" name="Picture 11">
            <a:hlinkClick r:id="rId17"/>
            <a:extLst>
              <a:ext uri="{FF2B5EF4-FFF2-40B4-BE49-F238E27FC236}">
                <a16:creationId xmlns:a16="http://schemas.microsoft.com/office/drawing/2014/main" id="{549586DC-0DCC-7245-814C-9A885A8A39E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flipH="1">
            <a:off x="3107023" y="3880265"/>
            <a:ext cx="993216" cy="644013"/>
          </a:xfrm>
          <a:prstGeom prst="rect">
            <a:avLst/>
          </a:prstGeom>
        </p:spPr>
      </p:pic>
      <p:pic>
        <p:nvPicPr>
          <p:cNvPr id="13" name="Picture 12">
            <a:hlinkClick r:id="rId19"/>
            <a:extLst>
              <a:ext uri="{FF2B5EF4-FFF2-40B4-BE49-F238E27FC236}">
                <a16:creationId xmlns:a16="http://schemas.microsoft.com/office/drawing/2014/main" id="{6DB48BFA-DA4C-E748-9445-07AC06D62DE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25947" y="3728956"/>
            <a:ext cx="1982446" cy="1285441"/>
          </a:xfrm>
          <a:prstGeom prst="rect">
            <a:avLst/>
          </a:prstGeom>
        </p:spPr>
      </p:pic>
    </p:spTree>
    <p:extLst>
      <p:ext uri="{BB962C8B-B14F-4D97-AF65-F5344CB8AC3E}">
        <p14:creationId xmlns:p14="http://schemas.microsoft.com/office/powerpoint/2010/main" val="41899682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Tree>
    <p:extLst>
      <p:ext uri="{BB962C8B-B14F-4D97-AF65-F5344CB8AC3E}">
        <p14:creationId xmlns:p14="http://schemas.microsoft.com/office/powerpoint/2010/main" val="3704373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Tree>
    <p:extLst>
      <p:ext uri="{BB962C8B-B14F-4D97-AF65-F5344CB8AC3E}">
        <p14:creationId xmlns:p14="http://schemas.microsoft.com/office/powerpoint/2010/main" val="34023594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Non-Equilibrium Thermodynamics</a:t>
            </a:r>
            <a:endParaRPr dirty="0">
              <a:solidFill>
                <a:schemeClr val="tx1"/>
              </a:solidFill>
            </a:endParaRPr>
          </a:p>
        </p:txBody>
      </p:sp>
      <p:pic>
        <p:nvPicPr>
          <p:cNvPr id="5" name="Picture 4">
            <a:hlinkClick r:id="rId3"/>
            <a:extLst>
              <a:ext uri="{FF2B5EF4-FFF2-40B4-BE49-F238E27FC236}">
                <a16:creationId xmlns:a16="http://schemas.microsoft.com/office/drawing/2014/main" id="{13DF9114-B8C2-934C-B252-4E97D91C8284}"/>
              </a:ext>
            </a:extLst>
          </p:cNvPr>
          <p:cNvPicPr>
            <a:picLocks noChangeAspect="1"/>
          </p:cNvPicPr>
          <p:nvPr/>
        </p:nvPicPr>
        <p:blipFill>
          <a:blip r:embed="rId4"/>
          <a:stretch>
            <a:fillRect/>
          </a:stretch>
        </p:blipFill>
        <p:spPr>
          <a:xfrm>
            <a:off x="103221" y="1678487"/>
            <a:ext cx="5221592" cy="3385742"/>
          </a:xfrm>
          <a:prstGeom prst="rect">
            <a:avLst/>
          </a:prstGeom>
        </p:spPr>
      </p:pic>
      <p:pic>
        <p:nvPicPr>
          <p:cNvPr id="6" name="Picture 5">
            <a:hlinkClick r:id="rId5"/>
            <a:extLst>
              <a:ext uri="{FF2B5EF4-FFF2-40B4-BE49-F238E27FC236}">
                <a16:creationId xmlns:a16="http://schemas.microsoft.com/office/drawing/2014/main" id="{3A54257E-9AFE-9E45-B8FD-B742D5A6DBAB}"/>
              </a:ext>
            </a:extLst>
          </p:cNvPr>
          <p:cNvPicPr>
            <a:picLocks noChangeAspect="1"/>
          </p:cNvPicPr>
          <p:nvPr/>
        </p:nvPicPr>
        <p:blipFill>
          <a:blip r:embed="rId6"/>
          <a:stretch>
            <a:fillRect/>
          </a:stretch>
        </p:blipFill>
        <p:spPr>
          <a:xfrm>
            <a:off x="3942109" y="1099722"/>
            <a:ext cx="4540409" cy="2944055"/>
          </a:xfrm>
          <a:prstGeom prst="rect">
            <a:avLst/>
          </a:prstGeom>
        </p:spPr>
      </p:pic>
      <p:pic>
        <p:nvPicPr>
          <p:cNvPr id="7" name="Picture 6">
            <a:hlinkClick r:id="rId7"/>
            <a:extLst>
              <a:ext uri="{FF2B5EF4-FFF2-40B4-BE49-F238E27FC236}">
                <a16:creationId xmlns:a16="http://schemas.microsoft.com/office/drawing/2014/main" id="{F0CCC34D-45A0-B641-9350-72A6FA07B4D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22883" y="3574472"/>
            <a:ext cx="2709417" cy="1317111"/>
          </a:xfrm>
          <a:prstGeom prst="rect">
            <a:avLst/>
          </a:prstGeom>
        </p:spPr>
      </p:pic>
    </p:spTree>
    <p:extLst>
      <p:ext uri="{BB962C8B-B14F-4D97-AF65-F5344CB8AC3E}">
        <p14:creationId xmlns:p14="http://schemas.microsoft.com/office/powerpoint/2010/main" val="16819524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1626147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(Hyperlink in URL)</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7974866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Surprising Simplicity of Everything</a:t>
            </a:r>
            <a:endParaRPr dirty="0">
              <a:solidFill>
                <a:schemeClr val="tx1"/>
              </a:solidFill>
            </a:endParaRPr>
          </a:p>
        </p:txBody>
      </p:sp>
      <p:pic>
        <p:nvPicPr>
          <p:cNvPr id="2" name="Picture 1">
            <a:hlinkClick r:id="rId3"/>
            <a:extLst>
              <a:ext uri="{FF2B5EF4-FFF2-40B4-BE49-F238E27FC236}">
                <a16:creationId xmlns:a16="http://schemas.microsoft.com/office/drawing/2014/main" id="{12BA1DAE-29C7-2C41-A234-D323A7277A4E}"/>
              </a:ext>
            </a:extLst>
          </p:cNvPr>
          <p:cNvPicPr>
            <a:picLocks noChangeAspect="1"/>
          </p:cNvPicPr>
          <p:nvPr/>
        </p:nvPicPr>
        <p:blipFill>
          <a:blip r:embed="rId4"/>
          <a:stretch>
            <a:fillRect/>
          </a:stretch>
        </p:blipFill>
        <p:spPr>
          <a:xfrm>
            <a:off x="311700" y="1811678"/>
            <a:ext cx="4608282" cy="2886797"/>
          </a:xfrm>
          <a:prstGeom prst="rect">
            <a:avLst/>
          </a:prstGeom>
        </p:spPr>
      </p:pic>
      <p:pic>
        <p:nvPicPr>
          <p:cNvPr id="4" name="Picture 3">
            <a:extLst>
              <a:ext uri="{FF2B5EF4-FFF2-40B4-BE49-F238E27FC236}">
                <a16:creationId xmlns:a16="http://schemas.microsoft.com/office/drawing/2014/main" id="{1B1FF312-1230-1F43-B13A-FAC57DC3E6DA}"/>
              </a:ext>
            </a:extLst>
          </p:cNvPr>
          <p:cNvPicPr>
            <a:picLocks noChangeAspect="1"/>
          </p:cNvPicPr>
          <p:nvPr/>
        </p:nvPicPr>
        <p:blipFill>
          <a:blip r:embed="rId5"/>
          <a:stretch>
            <a:fillRect/>
          </a:stretch>
        </p:blipFill>
        <p:spPr>
          <a:xfrm>
            <a:off x="5278882" y="1103866"/>
            <a:ext cx="2456942" cy="3773646"/>
          </a:xfrm>
          <a:prstGeom prst="rect">
            <a:avLst/>
          </a:prstGeom>
        </p:spPr>
      </p:pic>
    </p:spTree>
    <p:extLst>
      <p:ext uri="{BB962C8B-B14F-4D97-AF65-F5344CB8AC3E}">
        <p14:creationId xmlns:p14="http://schemas.microsoft.com/office/powerpoint/2010/main" val="16654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Universality?</a:t>
            </a:r>
            <a:endParaRPr dirty="0">
              <a:solidFill>
                <a:schemeClr val="tx1"/>
              </a:solidFill>
            </a:endParaRPr>
          </a:p>
        </p:txBody>
      </p:sp>
      <p:sp>
        <p:nvSpPr>
          <p:cNvPr id="9" name="TextBox 8">
            <a:extLst>
              <a:ext uri="{FF2B5EF4-FFF2-40B4-BE49-F238E27FC236}">
                <a16:creationId xmlns:a16="http://schemas.microsoft.com/office/drawing/2014/main" id="{A493C0F7-3984-1A42-AE03-1643B2BC5206}"/>
              </a:ext>
            </a:extLst>
          </p:cNvPr>
          <p:cNvSpPr txBox="1"/>
          <p:nvPr/>
        </p:nvSpPr>
        <p:spPr>
          <a:xfrm>
            <a:off x="311700" y="4776296"/>
            <a:ext cx="852060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What is in common between Bus Arrival, Riemann Zeta Function, Chicken Retina, and Quantized Energy?</a:t>
            </a:r>
          </a:p>
        </p:txBody>
      </p:sp>
      <p:pic>
        <p:nvPicPr>
          <p:cNvPr id="2" name="Picture 1">
            <a:extLst>
              <a:ext uri="{FF2B5EF4-FFF2-40B4-BE49-F238E27FC236}">
                <a16:creationId xmlns:a16="http://schemas.microsoft.com/office/drawing/2014/main" id="{3A2ACF29-4E7A-9F42-8C7F-B43D67D47435}"/>
              </a:ext>
            </a:extLst>
          </p:cNvPr>
          <p:cNvPicPr>
            <a:picLocks noChangeAspect="1"/>
          </p:cNvPicPr>
          <p:nvPr/>
        </p:nvPicPr>
        <p:blipFill>
          <a:blip r:embed="rId3"/>
          <a:stretch>
            <a:fillRect/>
          </a:stretch>
        </p:blipFill>
        <p:spPr>
          <a:xfrm>
            <a:off x="1798471" y="1017725"/>
            <a:ext cx="5547056" cy="3596777"/>
          </a:xfrm>
          <a:prstGeom prst="rect">
            <a:avLst/>
          </a:prstGeom>
        </p:spPr>
      </p:pic>
    </p:spTree>
    <p:extLst>
      <p:ext uri="{BB962C8B-B14F-4D97-AF65-F5344CB8AC3E}">
        <p14:creationId xmlns:p14="http://schemas.microsoft.com/office/powerpoint/2010/main" val="15064060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algn="ctr"/>
            <a:r>
              <a:rPr lang="en-US" sz="3600" dirty="0">
                <a:solidFill>
                  <a:prstClr val="white"/>
                </a:solidFill>
                <a:latin typeface="+mj-lt"/>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Tree>
    <p:extLst>
      <p:ext uri="{BB962C8B-B14F-4D97-AF65-F5344CB8AC3E}">
        <p14:creationId xmlns:p14="http://schemas.microsoft.com/office/powerpoint/2010/main" val="24464292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Homeostasis comes from </a:t>
            </a:r>
            <a:r>
              <a:rPr lang="en-US" altLang="zh-CN" dirty="0"/>
              <a:t>Feedback Loop</a:t>
            </a:r>
            <a:endParaRPr lang="en-US" dirty="0"/>
          </a:p>
          <a:p>
            <a:endParaRPr lang="en-US" dirty="0"/>
          </a:p>
          <a:p>
            <a:r>
              <a:rPr lang="en-US" dirty="0"/>
              <a:t>Non-Equilibrium Homeostasis are rare compared to the majority of matter states</a:t>
            </a:r>
          </a:p>
          <a:p>
            <a:endParaRPr lang="en-US" dirty="0"/>
          </a:p>
          <a:p>
            <a:r>
              <a:rPr lang="en-US" dirty="0"/>
              <a:t>Causality, Consciousness, and Statistical Correlation are hardly separable. </a:t>
            </a:r>
          </a:p>
          <a:p>
            <a:pPr marL="114300" indent="0">
              <a:buNone/>
            </a:pPr>
            <a:endParaRPr lang="en-US" dirty="0"/>
          </a:p>
          <a:p>
            <a:r>
              <a:rPr lang="en-US" dirty="0"/>
              <a:t>Data Science is Universal and Scale-Free </a:t>
            </a:r>
          </a:p>
          <a:p>
            <a:pPr lvl="1"/>
            <a:r>
              <a:rPr lang="en-US" dirty="0"/>
              <a:t>Applicable to Biology, Math, Physics, Society, or any Complex Systems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5</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Use Templates for your weekly learning summary</a:t>
            </a:r>
          </a:p>
          <a:p>
            <a:pPr lvl="1"/>
            <a:r>
              <a:rPr lang="en-TW" dirty="0"/>
              <a:t>Create a link in your personal page to your Final report page</a:t>
            </a:r>
          </a:p>
          <a:p>
            <a:pPr lvl="1"/>
            <a:r>
              <a:rPr lang="en-TW" dirty="0"/>
              <a:t>Work with other students as a team</a:t>
            </a:r>
          </a:p>
          <a:p>
            <a:pPr lvl="2"/>
            <a:r>
              <a:rPr lang="en-TW" dirty="0"/>
              <a:t>Assign tasks to each other</a:t>
            </a:r>
          </a:p>
          <a:p>
            <a:pPr lvl="3"/>
            <a:r>
              <a:rPr lang="en-TW" dirty="0"/>
              <a:t>Librarian, Writer, Mediator</a:t>
            </a:r>
          </a:p>
          <a:p>
            <a:pPr lvl="2"/>
            <a:r>
              <a:rPr lang="en-TW" dirty="0"/>
              <a:t>Pick a topic and Create an outline</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9C083-C1A9-462F-944D-3F23D8F85DB7}"/>
              </a:ext>
            </a:extLst>
          </p:cNvPr>
          <p:cNvSpPr>
            <a:spLocks noGrp="1"/>
          </p:cNvSpPr>
          <p:nvPr>
            <p:ph type="title"/>
          </p:nvPr>
        </p:nvSpPr>
        <p:spPr>
          <a:xfrm>
            <a:off x="457200" y="2232556"/>
            <a:ext cx="8229600" cy="857250"/>
          </a:xfrm>
        </p:spPr>
        <p:txBody>
          <a:bodyPr>
            <a:noAutofit/>
          </a:bodyPr>
          <a:lstStyle/>
          <a:p>
            <a:r>
              <a:rPr lang="zh-CN" altLang="en-US" sz="5400" dirty="0">
                <a:latin typeface="华文新魏" panose="02010800040101010101" pitchFamily="2" charset="-122"/>
                <a:ea typeface="华文新魏" panose="02010800040101010101" pitchFamily="2" charset="-122"/>
              </a:rPr>
              <a:t>范畴论</a:t>
            </a: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31172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algn="l" defTabSz="342900">
              <a:buClrTx/>
            </a:pPr>
            <a:r>
              <a:rPr lang="zh-CN" altLang="en-US" sz="4950" dirty="0">
                <a:solidFill>
                  <a:prstClr val="white"/>
                </a:solidFill>
                <a:latin typeface="STXinwei" panose="02010800040101010101" pitchFamily="2" charset="-122"/>
                <a:ea typeface="STXinwei" panose="02010800040101010101" pitchFamily="2" charset="-122"/>
              </a:rPr>
              <a:t>范畴论：用箭头当作对所有信息编码</a:t>
            </a:r>
            <a:r>
              <a:rPr lang="zh-CN" altLang="en-US" sz="4950">
                <a:solidFill>
                  <a:prstClr val="white"/>
                </a:solidFill>
                <a:latin typeface="STXinwei" panose="02010800040101010101" pitchFamily="2" charset="-122"/>
                <a:ea typeface="STXinwei" panose="02010800040101010101" pitchFamily="2" charset="-122"/>
              </a:rPr>
              <a:t>的唯一一类符号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2666685" y="790615"/>
            <a:ext cx="4158511"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991816" y="170392"/>
            <a:ext cx="187743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zh-TW" altLang="en-US" sz="3300" kern="1200" dirty="0">
                <a:solidFill>
                  <a:prstClr val="white"/>
                </a:solidFill>
                <a:cs typeface="+mn-cs"/>
              </a:rPr>
              <a:t>三类箭头</a:t>
            </a:r>
            <a:endParaRPr lang="zh-CN" altLang="en-US" sz="3300" kern="1200" dirty="0">
              <a:solidFill>
                <a:prstClr val="white"/>
              </a:solidFill>
              <a:ea typeface="Weibei SC" charset="-122"/>
              <a:cs typeface="+mn-cs"/>
            </a:endParaRPr>
          </a:p>
        </p:txBody>
      </p:sp>
      <mc:AlternateContent xmlns:mc="http://schemas.openxmlformats.org/markup-compatibility/2006">
        <mc:Choice xmlns:a14="http://schemas.microsoft.com/office/drawing/2010/main"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mc:Choice xmlns:a14="http://schemas.microsoft.com/office/drawing/2010/main"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98384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70371" y="138084"/>
            <a:ext cx="2608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范畴的官方定义</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a:hlinkClick r:id="rId3"/>
              </a:rPr>
              <a:t>Morphisms</a:t>
            </a:r>
            <a:r>
              <a:rPr lang="en-US" dirty="0"/>
              <a:t>(Functions/</a:t>
            </a:r>
            <a:r>
              <a:rPr lang="en-US" dirty="0">
                <a:hlinkClick r:id="rId4"/>
              </a:rPr>
              <a:t>Functors</a:t>
            </a:r>
            <a:r>
              <a:rPr lang="en-US" dirty="0"/>
              <a:t>/Natural Transformation)</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604644" y="176740"/>
            <a:ext cx="607089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范畴论是一个研究系统组织结构的学问</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831042" y="176857"/>
            <a:ext cx="758412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范畴论的计算规律就是跟随箭头</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1765594" y="4006067"/>
            <a:ext cx="5578771" cy="553998"/>
          </a:xfrm>
          <a:prstGeom prst="rect">
            <a:avLst/>
          </a:prstGeom>
          <a:noFill/>
        </p:spPr>
        <p:txBody>
          <a:bodyPr wrap="none" rtlCol="0">
            <a:spAutoFit/>
          </a:bodyPr>
          <a:lstStyle/>
          <a:p>
            <a:pPr defTabSz="685766">
              <a:buClrTx/>
            </a:pPr>
            <a:r>
              <a:rPr lang="zh-TW" altLang="en-US" sz="3000" kern="1200">
                <a:solidFill>
                  <a:srgbClr val="FFFFFF"/>
                </a:solidFill>
                <a:latin typeface="STXinwei" panose="02010800040101010101" pitchFamily="2" charset="-122"/>
                <a:ea typeface="STXinwei" panose="02010800040101010101" pitchFamily="2" charset="-122"/>
                <a:cs typeface="+mn-cs"/>
              </a:rPr>
              <a:t>表达函数聚合性的</a:t>
            </a:r>
            <a:r>
              <a:rPr lang="zh-TW" altLang="en-GB" sz="3000" kern="1200">
                <a:solidFill>
                  <a:srgbClr val="FFFFFF"/>
                </a:solidFill>
                <a:latin typeface="STXinwei" panose="02010800040101010101" pitchFamily="2" charset="-122"/>
                <a:ea typeface="STXinwei" panose="02010800040101010101" pitchFamily="2" charset="-122"/>
                <a:cs typeface="+mn-cs"/>
              </a:rPr>
              <a:t>等式</a:t>
            </a:r>
            <a:r>
              <a:rPr lang="zh-CN" altLang="en-US" sz="3000" kern="1200">
                <a:solidFill>
                  <a:srgbClr val="FFFFFF"/>
                </a:solidFill>
                <a:latin typeface="STXinwei" panose="02010800040101010101" pitchFamily="2" charset="-122"/>
                <a:ea typeface="STXinwei" panose="02010800040101010101" pitchFamily="2" charset="-122"/>
                <a:cs typeface="+mn-cs"/>
              </a:rPr>
              <a:t> </a:t>
            </a:r>
            <a:r>
              <a:rPr lang="en-GB" sz="3000" kern="1200">
                <a:solidFill>
                  <a:srgbClr val="FFFFFF"/>
                </a:solidFill>
                <a:latin typeface="STXinwei" panose="02010800040101010101" pitchFamily="2" charset="-122"/>
                <a:ea typeface="STXinwei" panose="02010800040101010101" pitchFamily="2" charset="-122"/>
                <a:cs typeface="+mn-cs"/>
              </a:rPr>
              <a:t>h = g ◦ f </a:t>
            </a:r>
            <a:endParaRPr lang="en-GB" sz="3000" kern="1200" baseline="3000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087547" y="188502"/>
            <a:ext cx="70166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范畴论的三种箭头</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态射</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英文</a:t>
            </a:r>
            <a:r>
              <a:rPr lang="zh-CN" altLang="en-US" sz="2700" kern="1200" dirty="0">
                <a:solidFill>
                  <a:prstClr val="white"/>
                </a:solidFill>
                <a:latin typeface="STXinwei" panose="02010800040101010101" pitchFamily="2" charset="-122"/>
                <a:ea typeface="STXinwei" panose="02010800040101010101" pitchFamily="2" charset="-122"/>
                <a:cs typeface="Arial" charset="0"/>
              </a:rPr>
              <a:t> </a:t>
            </a:r>
            <a:r>
              <a:rPr lang="en-US" altLang="zh-CN" sz="2700" kern="1200" dirty="0">
                <a:solidFill>
                  <a:prstClr val="white"/>
                </a:solidFill>
                <a:latin typeface="STXinwei" panose="02010800040101010101" pitchFamily="2" charset="-122"/>
                <a:ea typeface="STXinwei" panose="02010800040101010101" pitchFamily="2" charset="-122"/>
                <a:cs typeface="Arial" charset="0"/>
              </a:rPr>
              <a:t>Morphism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mc:AlternateContent xmlns:mc="http://schemas.openxmlformats.org/markup-compatibility/2006">
        <mc:Choice xmlns:a14="http://schemas.microsoft.com/office/drawing/2010/main" Requires="a14">
          <p:sp>
            <p:nvSpPr>
              <p:cNvPr id="3" name="TextBox 2"/>
              <p:cNvSpPr txBox="1"/>
              <p:nvPr/>
            </p:nvSpPr>
            <p:spPr>
              <a:xfrm>
                <a:off x="6351057" y="1698083"/>
                <a:ext cx="1381917" cy="380489"/>
              </a:xfrm>
              <a:prstGeom prst="rect">
                <a:avLst/>
              </a:prstGeom>
              <a:noFill/>
              <a:ln>
                <a:solidFill>
                  <a:srgbClr val="DBB76C"/>
                </a:solidFill>
              </a:ln>
              <a:effectLst>
                <a:softEdge rad="1270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𝐴</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𝑓</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𝐵</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3" name="TextBox 2"/>
              <p:cNvSpPr txBox="1">
                <a:spLocks noRot="1" noChangeAspect="1" noMove="1" noResize="1" noEditPoints="1" noAdjustHandles="1" noChangeArrowheads="1" noChangeShapeType="1" noTextEdit="1"/>
              </p:cNvSpPr>
              <p:nvPr/>
            </p:nvSpPr>
            <p:spPr>
              <a:xfrm>
                <a:off x="6351057" y="1698083"/>
                <a:ext cx="1381917" cy="380489"/>
              </a:xfrm>
              <a:prstGeom prst="rect">
                <a:avLst/>
              </a:prstGeom>
              <a:blipFill>
                <a:blip r:embed="rId3"/>
                <a:stretch>
                  <a:fillRect l="-2703" t="-6250" r="-1802" b="-21875"/>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95533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Category theory : </a:t>
            </a:r>
            <a:r>
              <a:rPr lang="en-US" altLang="x-none" sz="1800" kern="1200">
                <a:solidFill>
                  <a:srgbClr val="DBB76C"/>
                </a:solidFill>
                <a:latin typeface="STXinwei" panose="02010800040101010101" pitchFamily="2" charset="-122"/>
                <a:ea typeface="STXinwei" panose="02010800040101010101" pitchFamily="2" charset="-122"/>
                <a:cs typeface="+mn-cs"/>
              </a:rPr>
              <a:t>Arrow (morphisms) chasing </a:t>
            </a:r>
          </a:p>
        </p:txBody>
      </p:sp>
      <p:sp>
        <p:nvSpPr>
          <p:cNvPr id="11" name="矩形 35"/>
          <p:cNvSpPr>
            <a:spLocks noChangeArrowheads="1"/>
          </p:cNvSpPr>
          <p:nvPr/>
        </p:nvSpPr>
        <p:spPr bwMode="auto">
          <a:xfrm>
            <a:off x="757239" y="1611328"/>
            <a:ext cx="25587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1. Function</a:t>
            </a:r>
            <a:r>
              <a:rPr lang="zh-TW" altLang="en-US" sz="1400" kern="1200" dirty="0">
                <a:solidFill>
                  <a:srgbClr val="FFFFFF"/>
                </a:solidFill>
                <a:latin typeface="STXinwei" panose="02010800040101010101" pitchFamily="2" charset="-122"/>
                <a:ea typeface="STXinwei" panose="02010800040101010101" pitchFamily="2" charset="-122"/>
                <a:cs typeface="+mn-cs"/>
              </a:rPr>
              <a:t>函数比较对象</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8" y="19320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function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𝑜𝑏𝑗𝑒𝑐𝑡𝑠</m:t>
                    </m:r>
                  </m:oMath>
                </a14:m>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8" y="19320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388928"/>
            <a:ext cx="2372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2. </a:t>
            </a:r>
            <a:r>
              <a:rPr lang="en-US" altLang="x-none" sz="1400" kern="1200" dirty="0" err="1">
                <a:solidFill>
                  <a:srgbClr val="FFFFFF"/>
                </a:solidFill>
                <a:latin typeface="STXinwei" panose="02010800040101010101" pitchFamily="2" charset="-122"/>
                <a:ea typeface="STXinwei" panose="02010800040101010101" pitchFamily="2" charset="-122"/>
                <a:cs typeface="+mn-cs"/>
              </a:rPr>
              <a:t>Functor</a:t>
            </a:r>
            <a:r>
              <a:rPr lang="zh-TW" altLang="en-US" sz="1400" kern="1200" dirty="0">
                <a:solidFill>
                  <a:srgbClr val="FFFFFF"/>
                </a:solidFill>
                <a:latin typeface="STXinwei" panose="02010800040101010101" pitchFamily="2" charset="-122"/>
                <a:ea typeface="STXinwei" panose="02010800040101010101" pitchFamily="2" charset="-122"/>
                <a:cs typeface="+mn-cs"/>
              </a:rPr>
              <a:t>函子比较结构</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8" y="2709640"/>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a:t>
                </a:r>
                <a:r>
                  <a:rPr lang="en-US" altLang="x-none" sz="1050" kern="1200" err="1">
                    <a:solidFill>
                      <a:srgbClr val="DBB76C"/>
                    </a:solidFill>
                    <a:latin typeface="STXinwei" panose="02010800040101010101" pitchFamily="2" charset="-122"/>
                    <a:ea typeface="STXinwei" panose="02010800040101010101" pitchFamily="2" charset="-122"/>
                    <a:cs typeface="+mn-cs"/>
                  </a:rPr>
                  <a:t>Functor</a:t>
                </a:r>
                <a:r>
                  <a:rPr lang="en-US" altLang="x-none" sz="1050" kern="1200">
                    <a:solidFill>
                      <a:srgbClr val="DBB76C"/>
                    </a:solidFill>
                    <a:latin typeface="STXinwei" panose="02010800040101010101" pitchFamily="2" charset="-122"/>
                    <a:ea typeface="STXinwei" panose="02010800040101010101" pitchFamily="2" charset="-122"/>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oMath>
                </a14:m>
                <a:r>
                  <a:rPr lang="en-US" altLang="x-none" sz="1050" kern="1200">
                    <a:solidFill>
                      <a:srgbClr val="DBB76C"/>
                    </a:solidFill>
                    <a:latin typeface="STXinwei" panose="02010800040101010101" pitchFamily="2" charset="-122"/>
                    <a:ea typeface="STXinwei" panose="02010800040101010101" pitchFamily="2" charset="-122"/>
                    <a:cs typeface="+mn-cs"/>
                  </a:rPr>
                  <a:t>categories</a:t>
                </a:r>
              </a:p>
            </p:txBody>
          </p:sp>
        </mc:Choice>
        <mc:Fallback>
          <p:sp>
            <p:nvSpPr>
              <p:cNvPr id="17" name="矩形 35"/>
              <p:cNvSpPr>
                <a:spLocks noRot="1" noChangeAspect="1" noMove="1" noResize="1" noEditPoints="1" noAdjustHandles="1" noChangeArrowheads="1" noChangeShapeType="1" noTextEdit="1"/>
              </p:cNvSpPr>
              <p:nvPr/>
            </p:nvSpPr>
            <p:spPr bwMode="auto">
              <a:xfrm>
                <a:off x="962158" y="2709640"/>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629205" y="3108505"/>
                <a:ext cx="1401922" cy="372153"/>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19" name="TextBox 18"/>
              <p:cNvSpPr txBox="1">
                <a:spLocks noRot="1" noChangeAspect="1" noMove="1" noResize="1" noEditPoints="1" noAdjustHandles="1" noChangeArrowheads="1" noChangeShapeType="1" noTextEdit="1"/>
              </p:cNvSpPr>
              <p:nvPr/>
            </p:nvSpPr>
            <p:spPr>
              <a:xfrm>
                <a:off x="4629205" y="3108505"/>
                <a:ext cx="1401922" cy="372153"/>
              </a:xfrm>
              <a:prstGeom prst="rect">
                <a:avLst/>
              </a:prstGeom>
              <a:blipFill>
                <a:blip r:embed="rId6"/>
                <a:stretch>
                  <a:fillRect l="-2655" t="-12903" r="-2655" b="-25806"/>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637643"/>
            <a:ext cx="4190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dirty="0">
                <a:solidFill>
                  <a:srgbClr val="FFFFFF"/>
                </a:solidFill>
                <a:latin typeface="STXinwei" panose="02010800040101010101" pitchFamily="2" charset="-122"/>
                <a:ea typeface="STXinwei" panose="02010800040101010101" pitchFamily="2" charset="-122"/>
                <a:cs typeface="+mn-cs"/>
              </a:rPr>
              <a:t>3. Natural Transformation</a:t>
            </a:r>
            <a:r>
              <a:rPr lang="zh-TW" altLang="en-US" sz="1400" kern="1200" dirty="0">
                <a:solidFill>
                  <a:srgbClr val="FFFFFF"/>
                </a:solidFill>
                <a:latin typeface="STXinwei" panose="02010800040101010101" pitchFamily="2" charset="-122"/>
                <a:ea typeface="STXinwei" panose="02010800040101010101" pitchFamily="2" charset="-122"/>
                <a:cs typeface="+mn-cs"/>
              </a:rPr>
              <a:t>自然转换</a:t>
            </a:r>
            <a:r>
              <a:rPr lang="zh-CN" altLang="en-US" sz="1400" kern="1200" dirty="0">
                <a:solidFill>
                  <a:srgbClr val="FFFFFF"/>
                </a:solidFill>
                <a:latin typeface="STXinwei" panose="02010800040101010101" pitchFamily="2" charset="-122"/>
                <a:ea typeface="STXinwei" panose="02010800040101010101" pitchFamily="2" charset="-122"/>
                <a:cs typeface="+mn-cs"/>
              </a:rPr>
              <a:t> </a:t>
            </a:r>
            <a:r>
              <a:rPr lang="zh-TW" altLang="en-US" sz="1400" kern="1200" dirty="0">
                <a:solidFill>
                  <a:srgbClr val="FFFFFF"/>
                </a:solidFill>
                <a:latin typeface="STXinwei" panose="02010800040101010101" pitchFamily="2" charset="-122"/>
                <a:ea typeface="STXinwei" panose="02010800040101010101" pitchFamily="2" charset="-122"/>
                <a:cs typeface="+mn-cs"/>
              </a:rPr>
              <a:t>比较比较的方法</a:t>
            </a:r>
            <a:endParaRPr lang="en-US" altLang="x-none" sz="1400" kern="1200" dirty="0">
              <a:solidFill>
                <a:srgbClr val="FFFFFF"/>
              </a:solidFill>
              <a:latin typeface="STXinwei" panose="02010800040101010101" pitchFamily="2" charset="-122"/>
              <a:ea typeface="STXinwei" panose="02010800040101010101" pitchFamily="2" charset="-122"/>
              <a:cs typeface="+mn-cs"/>
            </a:endParaRPr>
          </a:p>
        </p:txBody>
      </p:sp>
      <p:sp>
        <p:nvSpPr>
          <p:cNvPr id="21" name="矩形 35"/>
          <p:cNvSpPr>
            <a:spLocks noChangeArrowheads="1"/>
          </p:cNvSpPr>
          <p:nvPr/>
        </p:nvSpPr>
        <p:spPr bwMode="auto">
          <a:xfrm>
            <a:off x="962158" y="39583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Natural Transformation compares two </a:t>
            </a:r>
            <a:r>
              <a:rPr lang="en-US" altLang="x-none" sz="1050" kern="1200" err="1">
                <a:solidFill>
                  <a:srgbClr val="DBB76C"/>
                </a:solidFill>
                <a:latin typeface="STXinwei" panose="02010800040101010101" pitchFamily="2" charset="-122"/>
                <a:ea typeface="STXinwei" panose="02010800040101010101" pitchFamily="2" charset="-122"/>
                <a:cs typeface="+mn-cs"/>
              </a:rPr>
              <a:t>Functors</a:t>
            </a:r>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5" name="TextBox 4"/>
              <p:cNvSpPr txBox="1"/>
              <p:nvPr/>
            </p:nvSpPr>
            <p:spPr>
              <a:xfrm>
                <a:off x="4613163" y="4010264"/>
                <a:ext cx="367088"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 name="TextBox 4"/>
              <p:cNvSpPr txBox="1">
                <a:spLocks noRot="1" noChangeAspect="1" noMove="1" noResize="1" noEditPoints="1" noAdjustHandles="1" noChangeArrowheads="1" noChangeShapeType="1" noTextEdit="1"/>
              </p:cNvSpPr>
              <p:nvPr/>
            </p:nvSpPr>
            <p:spPr>
              <a:xfrm>
                <a:off x="4613163" y="4010264"/>
                <a:ext cx="367088" cy="369332"/>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595768" y="3981730"/>
                <a:ext cx="1381981" cy="349455"/>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i="1" kern="1200">
                              <a:solidFill>
                                <a:srgbClr val="FFFFFF"/>
                              </a:solidFill>
                              <a:latin typeface="Cambria Math" charset="0"/>
                              <a:ea typeface="Cambria Math" charset="0"/>
                              <a:cs typeface="Cambria Math" charset="0"/>
                            </a:rPr>
                            <m:t>𝜂</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𝐺</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5" name="TextBox 24"/>
              <p:cNvSpPr txBox="1">
                <a:spLocks noRot="1" noChangeAspect="1" noMove="1" noResize="1" noEditPoints="1" noAdjustHandles="1" noChangeArrowheads="1" noChangeShapeType="1" noTextEdit="1"/>
              </p:cNvSpPr>
              <p:nvPr/>
            </p:nvSpPr>
            <p:spPr>
              <a:xfrm>
                <a:off x="6595768" y="3981730"/>
                <a:ext cx="1381981" cy="349455"/>
              </a:xfrm>
              <a:prstGeom prst="rect">
                <a:avLst/>
              </a:prstGeom>
              <a:blipFill>
                <a:blip r:embed="rId8"/>
                <a:stretch>
                  <a:fillRect l="-1802" t="-16667" r="-1802" b="-23333"/>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5441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800" kern="1200">
                <a:solidFill>
                  <a:srgbClr val="FFFFFF"/>
                </a:solidFill>
                <a:latin typeface="STXinwei" panose="02010800040101010101" pitchFamily="2" charset="-122"/>
                <a:ea typeface="STXinwei" panose="02010800040101010101" pitchFamily="2" charset="-122"/>
                <a:cs typeface="+mn-cs"/>
              </a:rPr>
              <a:t>Source : </a:t>
            </a:r>
            <a:r>
              <a:rPr lang="en-US" altLang="x-none" sz="800" kern="1200" err="1">
                <a:solidFill>
                  <a:srgbClr val="FFFFFF"/>
                </a:solidFill>
                <a:latin typeface="STXinwei" panose="02010800040101010101" pitchFamily="2" charset="-122"/>
                <a:ea typeface="STXinwei" panose="02010800040101010101" pitchFamily="2" charset="-122"/>
                <a:cs typeface="+mn-cs"/>
              </a:rPr>
              <a:t>Schalk</a:t>
            </a:r>
            <a:r>
              <a:rPr lang="en-US" altLang="x-none" sz="800" kern="1200">
                <a:solidFill>
                  <a:srgbClr val="FFFFFF"/>
                </a:solidFill>
                <a:latin typeface="STXinwei" panose="02010800040101010101" pitchFamily="2" charset="-122"/>
                <a:ea typeface="STXinwei" panose="02010800040101010101" pitchFamily="2" charset="-122"/>
                <a:cs typeface="+mn-cs"/>
              </a:rPr>
              <a:t> and Simmons, 2005</a:t>
            </a:r>
          </a:p>
        </p:txBody>
      </p:sp>
      <mc:AlternateContent xmlns:mc="http://schemas.openxmlformats.org/markup-compatibility/2006">
        <mc:Choice xmlns:a14="http://schemas.microsoft.com/office/drawing/2010/main" Requires="a14">
          <p:sp>
            <p:nvSpPr>
              <p:cNvPr id="26" name="TextBox 25"/>
              <p:cNvSpPr txBox="1"/>
              <p:nvPr/>
            </p:nvSpPr>
            <p:spPr>
              <a:xfrm>
                <a:off x="5691511" y="2365639"/>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𝑆</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6" name="TextBox 25"/>
              <p:cNvSpPr txBox="1">
                <a:spLocks noRot="1" noChangeAspect="1" noMove="1" noResize="1" noEditPoints="1" noAdjustHandles="1" noChangeArrowheads="1" noChangeShapeType="1" noTextEdit="1"/>
              </p:cNvSpPr>
              <p:nvPr/>
            </p:nvSpPr>
            <p:spPr>
              <a:xfrm>
                <a:off x="5691511" y="2365639"/>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919915" y="2360053"/>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𝑇</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7" name="TextBox 26"/>
              <p:cNvSpPr txBox="1">
                <a:spLocks noRot="1" noChangeAspect="1" noMove="1" noResize="1" noEditPoints="1" noAdjustHandles="1" noChangeArrowheads="1" noChangeShapeType="1" noTextEdit="1"/>
              </p:cNvSpPr>
              <p:nvPr/>
            </p:nvSpPr>
            <p:spPr>
              <a:xfrm>
                <a:off x="6919915" y="2360053"/>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650220" y="23889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729768" y="17861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729768" y="1786138"/>
                <a:ext cx="848695" cy="253916"/>
              </a:xfrm>
              <a:prstGeom prst="rect">
                <a:avLst/>
              </a:prstGeom>
              <a:blipFill>
                <a:blip r:embed="rId11"/>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3249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5135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989575" y="2451989"/>
                <a:ext cx="978794" cy="372153"/>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0" name="TextBox 39"/>
              <p:cNvSpPr txBox="1">
                <a:spLocks noRot="1" noChangeAspect="1" noMove="1" noResize="1" noEditPoints="1" noAdjustHandles="1" noChangeArrowheads="1" noChangeShapeType="1" noTextEdit="1"/>
              </p:cNvSpPr>
              <p:nvPr/>
            </p:nvSpPr>
            <p:spPr>
              <a:xfrm>
                <a:off x="5989575" y="2451989"/>
                <a:ext cx="978794" cy="372153"/>
              </a:xfrm>
              <a:prstGeom prst="rect">
                <a:avLst/>
              </a:prstGeom>
              <a:blipFill>
                <a:blip r:embed="rId12"/>
                <a:stretch>
                  <a:fillRect l="-5128" t="-9677" r="-5128"/>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754396" y="4014125"/>
                <a:ext cx="383695"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1" name="TextBox 40"/>
              <p:cNvSpPr txBox="1">
                <a:spLocks noRot="1" noChangeAspect="1" noMove="1" noResize="1" noEditPoints="1" noAdjustHandles="1" noChangeArrowheads="1" noChangeShapeType="1" noTextEdit="1"/>
              </p:cNvSpPr>
              <p:nvPr/>
            </p:nvSpPr>
            <p:spPr>
              <a:xfrm>
                <a:off x="5754396" y="4014125"/>
                <a:ext cx="383695" cy="369332"/>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5369545" y="3806757"/>
            <a:ext cx="3861" cy="1149537"/>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5369544" y="3437426"/>
            <a:ext cx="3861" cy="1149537"/>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5161345" y="3528051"/>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𝐹</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3" name="TextBox 52"/>
              <p:cNvSpPr txBox="1">
                <a:spLocks noRot="1" noChangeAspect="1" noMove="1" noResize="1" noEditPoints="1" noAdjustHandles="1" noChangeArrowheads="1" noChangeShapeType="1" noTextEdit="1"/>
              </p:cNvSpPr>
              <p:nvPr/>
            </p:nvSpPr>
            <p:spPr>
              <a:xfrm>
                <a:off x="5161345" y="3528051"/>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5145943" y="4543406"/>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𝐺</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4" name="TextBox 53"/>
              <p:cNvSpPr txBox="1">
                <a:spLocks noRot="1" noChangeAspect="1" noMove="1" noResize="1" noEditPoints="1" noAdjustHandles="1" noChangeArrowheads="1" noChangeShapeType="1" noTextEdit="1"/>
              </p:cNvSpPr>
              <p:nvPr/>
            </p:nvSpPr>
            <p:spPr>
              <a:xfrm>
                <a:off x="5145943" y="4543406"/>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a:cxnSpLocks/>
            <a:stCxn id="53" idx="2"/>
          </p:cNvCxnSpPr>
          <p:nvPr/>
        </p:nvCxnSpPr>
        <p:spPr bwMode="auto">
          <a:xfrm flipH="1">
            <a:off x="5333524" y="3805050"/>
            <a:ext cx="10441" cy="738356"/>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5260309" y="4007388"/>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i="1" kern="1200">
                          <a:solidFill>
                            <a:srgbClr val="FFFFFF"/>
                          </a:solidFill>
                          <a:latin typeface="Cambria Math" charset="0"/>
                          <a:ea typeface="Cambria Math" charset="0"/>
                          <a:cs typeface="Cambria Math" charset="0"/>
                        </a:rPr>
                        <m:t>𝜂</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9" name="TextBox 58"/>
              <p:cNvSpPr txBox="1">
                <a:spLocks noRot="1" noChangeAspect="1" noMove="1" noResize="1" noEditPoints="1" noAdjustHandles="1" noChangeArrowheads="1" noChangeShapeType="1" noTextEdit="1"/>
              </p:cNvSpPr>
              <p:nvPr/>
            </p:nvSpPr>
            <p:spPr>
              <a:xfrm>
                <a:off x="5260309" y="4007388"/>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649839" y="1807559"/>
                <a:ext cx="181525" cy="246221"/>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600" kern="1200">
                          <a:solidFill>
                            <a:srgbClr val="FFFFFF"/>
                          </a:solidFill>
                          <a:latin typeface="Cambria Math" charset="0"/>
                          <a:ea typeface="+mn-ea"/>
                          <a:cs typeface="+mn-cs"/>
                        </a:rPr>
                        <m:t>𝐴</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38" name="TextBox 37"/>
              <p:cNvSpPr txBox="1">
                <a:spLocks noRot="1" noChangeAspect="1" noMove="1" noResize="1" noEditPoints="1" noAdjustHandles="1" noChangeArrowheads="1" noChangeShapeType="1" noTextEdit="1"/>
              </p:cNvSpPr>
              <p:nvPr/>
            </p:nvSpPr>
            <p:spPr>
              <a:xfrm>
                <a:off x="4649839" y="1807559"/>
                <a:ext cx="181525" cy="246221"/>
              </a:xfrm>
              <a:prstGeom prst="rect">
                <a:avLst/>
              </a:prstGeom>
              <a:blipFill>
                <a:blip r:embed="rId17"/>
                <a:stretch>
                  <a:fillRect l="-26667" r="-20000" b="-10000"/>
                </a:stretch>
              </a:blipFill>
              <a:ln>
                <a:noFill/>
              </a:ln>
            </p:spPr>
            <p:txBody>
              <a:bodyPr/>
              <a:lstStyle/>
              <a:p>
                <a:r>
                  <a:rPr lang="en-TW">
                    <a:noFill/>
                  </a:rPr>
                  <a:t> </a:t>
                </a:r>
              </a:p>
            </p:txBody>
          </p:sp>
        </mc:Fallback>
      </mc:AlternateContent>
      <p:sp>
        <p:nvSpPr>
          <p:cNvPr id="4" name="Oval 3"/>
          <p:cNvSpPr/>
          <p:nvPr/>
        </p:nvSpPr>
        <p:spPr bwMode="auto">
          <a:xfrm>
            <a:off x="4867868" y="19031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935169" y="18312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dirty="0">
                    <a:solidFill>
                      <a:srgbClr val="699BD0"/>
                    </a:solidFill>
                    <a:latin typeface="STXinwei" panose="02010800040101010101" pitchFamily="2" charset="-122"/>
                    <a:ea typeface="STXinwei" panose="02010800040101010101" pitchFamily="2" charset="-122"/>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dirty="0">
                  <a:solidFill>
                    <a:srgbClr val="699BD0"/>
                  </a:solidFill>
                  <a:latin typeface="STXinwei" panose="02010800040101010101" pitchFamily="2" charset="-122"/>
                  <a:ea typeface="STXinwei" panose="02010800040101010101" pitchFamily="2" charset="-122"/>
                  <a:cs typeface="+mn-cs"/>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935169" y="1831239"/>
                <a:ext cx="1113769" cy="253916"/>
              </a:xfrm>
              <a:prstGeom prst="rect">
                <a:avLst/>
              </a:prstGeom>
              <a:blipFill>
                <a:blip r:embed="rId18"/>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6113047" y="309948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p:sp>
            <p:nvSpPr>
              <p:cNvPr id="42" name="矩形 35"/>
              <p:cNvSpPr>
                <a:spLocks noRot="1" noChangeAspect="1" noMove="1" noResize="1" noEditPoints="1" noAdjustHandles="1" noChangeArrowheads="1" noChangeShapeType="1" noTextEdit="1"/>
              </p:cNvSpPr>
              <p:nvPr/>
            </p:nvSpPr>
            <p:spPr bwMode="auto">
              <a:xfrm>
                <a:off x="6113047" y="3099489"/>
                <a:ext cx="1113769" cy="253916"/>
              </a:xfrm>
              <a:prstGeom prst="rect">
                <a:avLst/>
              </a:prstGeom>
              <a:blipFill>
                <a:blip r:embed="rId19"/>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438852" y="44021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699BD0"/>
                    </a:solidFill>
                    <a:latin typeface="STXinwei" panose="02010800040101010101" pitchFamily="2" charset="-122"/>
                    <a:ea typeface="STXinwei" panose="02010800040101010101" pitchFamily="2" charset="-122"/>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panose="02010800040101010101" pitchFamily="2" charset="-122"/>
                  <a:ea typeface="STXinwei" panose="02010800040101010101" pitchFamily="2" charset="-122"/>
                  <a:cs typeface="+mn-cs"/>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438852" y="4402101"/>
                <a:ext cx="1681075" cy="253916"/>
              </a:xfrm>
              <a:prstGeom prst="rect">
                <a:avLst/>
              </a:prstGeom>
              <a:blipFill>
                <a:blip r:embed="rId20"/>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871692" y="23850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B</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7" name="54 CuadroTexto"/>
            <p:cNvSpPr txBox="1"/>
            <p:nvPr/>
          </p:nvSpPr>
          <p:spPr>
            <a:xfrm>
              <a:off x="1346666" y="2703186"/>
              <a:ext cx="465429" cy="374528"/>
            </a:xfrm>
            <a:prstGeom prst="rect">
              <a:avLst/>
            </a:prstGeom>
            <a:noFill/>
          </p:spPr>
          <p:txBody>
            <a:bodyPr wrap="non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A</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C</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
        <p:nvSpPr>
          <p:cNvPr id="69" name="Oval 68"/>
          <p:cNvSpPr/>
          <p:nvPr/>
        </p:nvSpPr>
        <p:spPr bwMode="auto">
          <a:xfrm>
            <a:off x="7039372" y="24166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p:grpSp>
        <p:nvGrpSpPr>
          <p:cNvPr id="70" name="Group 69"/>
          <p:cNvGrpSpPr/>
          <p:nvPr/>
        </p:nvGrpSpPr>
        <p:grpSpPr>
          <a:xfrm>
            <a:off x="7230195" y="23865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E</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D</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F</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Tree>
    <p:extLst>
      <p:ext uri="{BB962C8B-B14F-4D97-AF65-F5344CB8AC3E}">
        <p14:creationId xmlns:p14="http://schemas.microsoft.com/office/powerpoint/2010/main" val="131629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所有度量</a:t>
            </a:r>
            <a:r>
              <a:rPr lang="en-US" altLang="zh-CN"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测量</a:t>
            </a: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zh-TW" altLang="en-US" sz="4950" dirty="0">
                <a:solidFill>
                  <a:prstClr val="white"/>
                </a:solidFill>
                <a:latin typeface="STXinwei" panose="02010800040101010101" pitchFamily="2" charset="-122"/>
                <a:ea typeface="STXinwei" panose="02010800040101010101" pitchFamily="2" charset="-122"/>
              </a:rPr>
              <a:t>来自比较的结果</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3193" y="8486"/>
            <a:ext cx="88312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三类箭头就是</a:t>
            </a:r>
            <a:r>
              <a:rPr lang="en-US" altLang="zh-CN"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映射</a:t>
            </a:r>
            <a:r>
              <a:rPr lang="en-US" altLang="zh-CN" sz="3600" kern="1200" dirty="0">
                <a:solidFill>
                  <a:prstClr val="white"/>
                </a:solidFill>
                <a:latin typeface="STXinwei" panose="02010800040101010101" pitchFamily="2" charset="-122"/>
                <a:ea typeface="STXinwei" panose="02010800040101010101" pitchFamily="2" charset="-122"/>
                <a:cs typeface="Arial" charset="0"/>
              </a:rPr>
              <a:t>”</a:t>
            </a:r>
            <a:r>
              <a:rPr lang="zh-CN" altLang="en-US"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或</a:t>
            </a:r>
            <a:r>
              <a:rPr lang="zh-CN" altLang="en-US" sz="3600" kern="1200" dirty="0">
                <a:solidFill>
                  <a:prstClr val="white"/>
                </a:solidFill>
                <a:latin typeface="STXinwei" panose="02010800040101010101" pitchFamily="2" charset="-122"/>
                <a:ea typeface="STXinwei" panose="02010800040101010101" pitchFamily="2" charset="-122"/>
                <a:cs typeface="Arial" charset="0"/>
              </a:rPr>
              <a:t> “</a:t>
            </a:r>
            <a:r>
              <a:rPr lang="zh-TW" altLang="en-US" sz="3600" kern="1200" dirty="0">
                <a:solidFill>
                  <a:prstClr val="white"/>
                </a:solidFill>
                <a:latin typeface="STXinwei" panose="02010800040101010101" pitchFamily="2" charset="-122"/>
                <a:ea typeface="STXinwei" panose="02010800040101010101" pitchFamily="2" charset="-122"/>
                <a:cs typeface="Arial" charset="0"/>
              </a:rPr>
              <a:t>比较</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对象</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endParaRPr lang="en-US" altLang="zh-CN" sz="3600" kern="1200" dirty="0">
              <a:solidFill>
                <a:prstClr val="white"/>
              </a:solidFill>
              <a:latin typeface="STXinwei" panose="02010800040101010101" pitchFamily="2" charset="-122"/>
              <a:ea typeface="STXinwei" panose="02010800040101010101" pitchFamily="2" charset="-122"/>
              <a:cs typeface="Arial" charset="0"/>
            </a:endParaRPr>
          </a:p>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函子的三种方法</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mc:AlternateContent xmlns:mc="http://schemas.openxmlformats.org/markup-compatibility/2006">
        <mc:Choice xmlns:a14="http://schemas.microsoft.com/office/drawing/2010/main" Requires="a14">
          <p:sp>
            <p:nvSpPr>
              <p:cNvPr id="3" name="TextBox 2"/>
              <p:cNvSpPr txBox="1"/>
              <p:nvPr/>
            </p:nvSpPr>
            <p:spPr>
              <a:xfrm>
                <a:off x="5954564" y="1901509"/>
                <a:ext cx="1381917" cy="380489"/>
              </a:xfrm>
              <a:prstGeom prst="rect">
                <a:avLst/>
              </a:prstGeom>
              <a:noFill/>
              <a:ln>
                <a:solidFill>
                  <a:srgbClr val="DBB76C"/>
                </a:solidFill>
              </a:ln>
              <a:effectLst>
                <a:softEdge rad="1270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𝐴</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𝑓</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𝐵</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3" name="TextBox 2"/>
              <p:cNvSpPr txBox="1">
                <a:spLocks noRot="1" noChangeAspect="1" noMove="1" noResize="1" noEditPoints="1" noAdjustHandles="1" noChangeArrowheads="1" noChangeShapeType="1" noTextEdit="1"/>
              </p:cNvSpPr>
              <p:nvPr/>
            </p:nvSpPr>
            <p:spPr>
              <a:xfrm>
                <a:off x="5954564" y="1901509"/>
                <a:ext cx="1381917" cy="380489"/>
              </a:xfrm>
              <a:prstGeom prst="rect">
                <a:avLst/>
              </a:prstGeom>
              <a:blipFill>
                <a:blip r:embed="rId3"/>
                <a:stretch>
                  <a:fillRect l="-2727" t="-9677" r="-2727" b="-29032"/>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1158760"/>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Category theory : </a:t>
            </a:r>
            <a:r>
              <a:rPr lang="en-US" altLang="x-none" sz="1800" kern="1200">
                <a:solidFill>
                  <a:srgbClr val="DBB76C"/>
                </a:solidFill>
                <a:latin typeface="STXinwei" panose="02010800040101010101" pitchFamily="2" charset="-122"/>
                <a:ea typeface="STXinwei" panose="02010800040101010101" pitchFamily="2" charset="-122"/>
                <a:cs typeface="+mn-cs"/>
              </a:rPr>
              <a:t>Arrow chasing </a:t>
            </a:r>
          </a:p>
        </p:txBody>
      </p:sp>
      <p:sp>
        <p:nvSpPr>
          <p:cNvPr id="11" name="矩形 35"/>
          <p:cNvSpPr>
            <a:spLocks noChangeArrowheads="1"/>
          </p:cNvSpPr>
          <p:nvPr/>
        </p:nvSpPr>
        <p:spPr bwMode="auto">
          <a:xfrm>
            <a:off x="757239" y="1814755"/>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1. Function</a:t>
            </a: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7" y="2135464"/>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function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𝑜𝑏𝑗𝑒𝑐𝑡𝑠</m:t>
                    </m:r>
                  </m:oMath>
                </a14:m>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7" y="2135464"/>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592355"/>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2. </a:t>
            </a:r>
            <a:r>
              <a:rPr lang="en-US" altLang="x-none" sz="1400" kern="1200" err="1">
                <a:solidFill>
                  <a:srgbClr val="FFFFFF"/>
                </a:solidFill>
                <a:latin typeface="STXinwei" panose="02010800040101010101" pitchFamily="2" charset="-122"/>
                <a:ea typeface="STXinwei" panose="02010800040101010101" pitchFamily="2" charset="-122"/>
                <a:cs typeface="+mn-cs"/>
              </a:rPr>
              <a:t>Functor</a:t>
            </a:r>
            <a:endParaRPr lang="en-US" altLang="x-none" sz="1400" kern="1200">
              <a:solidFill>
                <a:srgbClr val="FFFFFF"/>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7" y="2913066"/>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a:t>
                </a:r>
                <a:r>
                  <a:rPr lang="en-US" altLang="x-none" sz="1050" kern="1200" err="1">
                    <a:solidFill>
                      <a:srgbClr val="DBB76C"/>
                    </a:solidFill>
                    <a:latin typeface="STXinwei" panose="02010800040101010101" pitchFamily="2" charset="-122"/>
                    <a:ea typeface="STXinwei" panose="02010800040101010101" pitchFamily="2" charset="-122"/>
                    <a:cs typeface="+mn-cs"/>
                  </a:rPr>
                  <a:t>Functor</a:t>
                </a:r>
                <a:r>
                  <a:rPr lang="en-US" altLang="x-none" sz="1050" kern="1200">
                    <a:solidFill>
                      <a:srgbClr val="DBB76C"/>
                    </a:solidFill>
                    <a:latin typeface="STXinwei" panose="02010800040101010101" pitchFamily="2" charset="-122"/>
                    <a:ea typeface="STXinwei" panose="02010800040101010101" pitchFamily="2" charset="-122"/>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𝑐𝑜𝑚𝑝𝑎𝑟𝑒𝑠</m:t>
                    </m:r>
                    <m:r>
                      <a:rPr lang="en-US" altLang="x-none" sz="1050" i="1" kern="1200">
                        <a:solidFill>
                          <a:srgbClr val="DBB76C"/>
                        </a:solidFill>
                        <a:latin typeface="Cambria Math" charset="0"/>
                        <a:ea typeface="方正兰亭超细黑简体" charset="0"/>
                        <a:cs typeface="+mn-cs"/>
                      </a:rPr>
                      <m:t> </m:t>
                    </m:r>
                    <m:r>
                      <a:rPr lang="en-US" altLang="x-none" sz="1050" i="1" kern="1200">
                        <a:solidFill>
                          <a:srgbClr val="DBB76C"/>
                        </a:solidFill>
                        <a:latin typeface="Cambria Math" charset="0"/>
                        <a:ea typeface="方正兰亭超细黑简体" charset="0"/>
                        <a:cs typeface="+mn-cs"/>
                      </a:rPr>
                      <m:t>𝑡𝑤𝑜</m:t>
                    </m:r>
                    <m:r>
                      <a:rPr lang="en-US" altLang="x-none" sz="1050" i="1" kern="1200">
                        <a:solidFill>
                          <a:srgbClr val="DBB76C"/>
                        </a:solidFill>
                        <a:latin typeface="Cambria Math" charset="0"/>
                        <a:ea typeface="方正兰亭超细黑简体" charset="0"/>
                        <a:cs typeface="+mn-cs"/>
                      </a:rPr>
                      <m:t> </m:t>
                    </m:r>
                  </m:oMath>
                </a14:m>
                <a:r>
                  <a:rPr lang="en-US" altLang="x-none" sz="1050" kern="1200">
                    <a:solidFill>
                      <a:srgbClr val="DBB76C"/>
                    </a:solidFill>
                    <a:latin typeface="STXinwei" panose="02010800040101010101" pitchFamily="2" charset="-122"/>
                    <a:ea typeface="STXinwei" panose="02010800040101010101" pitchFamily="2" charset="-122"/>
                    <a:cs typeface="+mn-cs"/>
                  </a:rPr>
                  <a:t>categories</a:t>
                </a:r>
              </a:p>
            </p:txBody>
          </p:sp>
        </mc:Choice>
        <mc:Fallback>
          <p:sp>
            <p:nvSpPr>
              <p:cNvPr id="17" name="矩形 35"/>
              <p:cNvSpPr>
                <a:spLocks noRot="1" noChangeAspect="1" noMove="1" noResize="1" noEditPoints="1" noAdjustHandles="1" noChangeArrowheads="1" noChangeShapeType="1" noTextEdit="1"/>
              </p:cNvSpPr>
              <p:nvPr/>
            </p:nvSpPr>
            <p:spPr bwMode="auto">
              <a:xfrm>
                <a:off x="962157" y="2913066"/>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232711" y="3311931"/>
                <a:ext cx="1401922" cy="372153"/>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19" name="TextBox 18"/>
              <p:cNvSpPr txBox="1">
                <a:spLocks noRot="1" noChangeAspect="1" noMove="1" noResize="1" noEditPoints="1" noAdjustHandles="1" noChangeArrowheads="1" noChangeShapeType="1" noTextEdit="1"/>
              </p:cNvSpPr>
              <p:nvPr/>
            </p:nvSpPr>
            <p:spPr>
              <a:xfrm>
                <a:off x="4232711" y="3311931"/>
                <a:ext cx="1401922" cy="372153"/>
              </a:xfrm>
              <a:prstGeom prst="rect">
                <a:avLst/>
              </a:prstGeom>
              <a:blipFill>
                <a:blip r:embed="rId6"/>
                <a:stretch>
                  <a:fillRect l="-2655" t="-9677" r="-1770" b="-25806"/>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841069"/>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400" kern="1200">
                <a:solidFill>
                  <a:srgbClr val="FFFFFF"/>
                </a:solidFill>
                <a:latin typeface="STXinwei" panose="02010800040101010101" pitchFamily="2" charset="-122"/>
                <a:ea typeface="STXinwei" panose="02010800040101010101" pitchFamily="2" charset="-122"/>
                <a:cs typeface="+mn-cs"/>
              </a:rPr>
              <a:t>3. Natural Transformation</a:t>
            </a:r>
          </a:p>
        </p:txBody>
      </p:sp>
      <p:sp>
        <p:nvSpPr>
          <p:cNvPr id="21" name="矩形 35"/>
          <p:cNvSpPr>
            <a:spLocks noChangeArrowheads="1"/>
          </p:cNvSpPr>
          <p:nvPr/>
        </p:nvSpPr>
        <p:spPr bwMode="auto">
          <a:xfrm>
            <a:off x="962157" y="4161778"/>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DBB76C"/>
                </a:solidFill>
                <a:latin typeface="STXinwei" panose="02010800040101010101" pitchFamily="2" charset="-122"/>
                <a:ea typeface="STXinwei" panose="02010800040101010101" pitchFamily="2" charset="-122"/>
                <a:cs typeface="+mn-cs"/>
              </a:rPr>
              <a:t>A Natural Transformation compares two </a:t>
            </a:r>
            <a:r>
              <a:rPr lang="en-US" altLang="x-none" sz="1050" kern="1200" err="1">
                <a:solidFill>
                  <a:srgbClr val="DBB76C"/>
                </a:solidFill>
                <a:latin typeface="STXinwei" panose="02010800040101010101" pitchFamily="2" charset="-122"/>
                <a:ea typeface="STXinwei" panose="02010800040101010101" pitchFamily="2" charset="-122"/>
                <a:cs typeface="+mn-cs"/>
              </a:rPr>
              <a:t>Fuctors</a:t>
            </a:r>
            <a:endParaRPr lang="en-US" altLang="x-none" sz="105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5" name="TextBox 4"/>
              <p:cNvSpPr txBox="1"/>
              <p:nvPr/>
            </p:nvSpPr>
            <p:spPr>
              <a:xfrm>
                <a:off x="4216670" y="4213690"/>
                <a:ext cx="367088"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𝑆</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 name="TextBox 4"/>
              <p:cNvSpPr txBox="1">
                <a:spLocks noRot="1" noChangeAspect="1" noMove="1" noResize="1" noEditPoints="1" noAdjustHandles="1" noChangeArrowheads="1" noChangeShapeType="1" noTextEdit="1"/>
              </p:cNvSpPr>
              <p:nvPr/>
            </p:nvSpPr>
            <p:spPr>
              <a:xfrm>
                <a:off x="4216670" y="4213690"/>
                <a:ext cx="367088" cy="369332"/>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199275" y="4185156"/>
                <a:ext cx="1381981" cy="349455"/>
              </a:xfrm>
              <a:prstGeom prst="rect">
                <a:avLst/>
              </a:prstGeom>
              <a:noFill/>
              <a:ln>
                <a:solidFill>
                  <a:srgbClr val="DBB76C"/>
                </a:solidFill>
              </a:ln>
              <a:effectLst>
                <a:softEdge rad="63500"/>
              </a:effectLst>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i="1" kern="1200">
                              <a:solidFill>
                                <a:srgbClr val="FFFFFF"/>
                              </a:solidFill>
                              <a:latin typeface="Cambria Math" charset="0"/>
                              <a:ea typeface="Cambria Math" charset="0"/>
                              <a:cs typeface="Cambria Math" charset="0"/>
                            </a:rPr>
                            <m:t>𝜂</m:t>
                          </m:r>
                          <m:r>
                            <a:rPr lang="en-US" sz="1800" kern="1200">
                              <a:solidFill>
                                <a:srgbClr val="FFFFFF"/>
                              </a:solidFill>
                              <a:latin typeface="Cambria Math" charset="0"/>
                              <a:ea typeface="+mn-ea"/>
                              <a:cs typeface="+mn-cs"/>
                            </a:rPr>
                            <m:t>           </m:t>
                          </m:r>
                        </m:e>
                      </m:groupCh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𝐺</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5" name="TextBox 24"/>
              <p:cNvSpPr txBox="1">
                <a:spLocks noRot="1" noChangeAspect="1" noMove="1" noResize="1" noEditPoints="1" noAdjustHandles="1" noChangeArrowheads="1" noChangeShapeType="1" noTextEdit="1"/>
              </p:cNvSpPr>
              <p:nvPr/>
            </p:nvSpPr>
            <p:spPr>
              <a:xfrm>
                <a:off x="6199275" y="4185156"/>
                <a:ext cx="1381981" cy="349455"/>
              </a:xfrm>
              <a:prstGeom prst="rect">
                <a:avLst/>
              </a:prstGeom>
              <a:blipFill>
                <a:blip r:embed="rId8"/>
                <a:stretch>
                  <a:fillRect l="-2703" t="-17241" r="-1802" b="-24138"/>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747536"/>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800" kern="1200">
                <a:solidFill>
                  <a:srgbClr val="FFFFFF"/>
                </a:solidFill>
                <a:latin typeface="STXinwei" panose="02010800040101010101" pitchFamily="2" charset="-122"/>
                <a:ea typeface="STXinwei" panose="02010800040101010101" pitchFamily="2" charset="-122"/>
                <a:cs typeface="+mn-cs"/>
              </a:rPr>
              <a:t>Source : </a:t>
            </a:r>
            <a:r>
              <a:rPr lang="en-US" altLang="x-none" sz="800" kern="1200" err="1">
                <a:solidFill>
                  <a:srgbClr val="FFFFFF"/>
                </a:solidFill>
                <a:latin typeface="STXinwei" panose="02010800040101010101" pitchFamily="2" charset="-122"/>
                <a:ea typeface="STXinwei" panose="02010800040101010101" pitchFamily="2" charset="-122"/>
                <a:cs typeface="+mn-cs"/>
              </a:rPr>
              <a:t>Schalk</a:t>
            </a:r>
            <a:r>
              <a:rPr lang="en-US" altLang="x-none" sz="800" kern="1200">
                <a:solidFill>
                  <a:srgbClr val="FFFFFF"/>
                </a:solidFill>
                <a:latin typeface="STXinwei" panose="02010800040101010101" pitchFamily="2" charset="-122"/>
                <a:ea typeface="STXinwei" panose="02010800040101010101" pitchFamily="2" charset="-122"/>
                <a:cs typeface="+mn-cs"/>
              </a:rPr>
              <a:t> and Simmons, 2005</a:t>
            </a:r>
          </a:p>
        </p:txBody>
      </p:sp>
      <mc:AlternateContent xmlns:mc="http://schemas.openxmlformats.org/markup-compatibility/2006">
        <mc:Choice xmlns:a14="http://schemas.microsoft.com/office/drawing/2010/main" Requires="a14">
          <p:sp>
            <p:nvSpPr>
              <p:cNvPr id="26" name="TextBox 25"/>
              <p:cNvSpPr txBox="1"/>
              <p:nvPr/>
            </p:nvSpPr>
            <p:spPr>
              <a:xfrm>
                <a:off x="5295019" y="2569065"/>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𝑆</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6" name="TextBox 25"/>
              <p:cNvSpPr txBox="1">
                <a:spLocks noRot="1" noChangeAspect="1" noMove="1" noResize="1" noEditPoints="1" noAdjustHandles="1" noChangeArrowheads="1" noChangeShapeType="1" noTextEdit="1"/>
              </p:cNvSpPr>
              <p:nvPr/>
            </p:nvSpPr>
            <p:spPr>
              <a:xfrm>
                <a:off x="5295019" y="2569065"/>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523423" y="2563479"/>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𝑇</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27" name="TextBox 26"/>
              <p:cNvSpPr txBox="1">
                <a:spLocks noRot="1" noChangeAspect="1" noMove="1" noResize="1" noEditPoints="1" noAdjustHandles="1" noChangeArrowheads="1" noChangeShapeType="1" noTextEdit="1"/>
              </p:cNvSpPr>
              <p:nvPr/>
            </p:nvSpPr>
            <p:spPr>
              <a:xfrm>
                <a:off x="6523423" y="2563479"/>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592354"/>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333275" y="1989564"/>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Category </a:t>
                </a:r>
                <a14:m>
                  <m:oMath xmlns:m="http://schemas.openxmlformats.org/officeDocument/2006/math">
                    <m:r>
                      <a:rPr lang="en-US" altLang="x-none" sz="1050" i="1" kern="1200">
                        <a:solidFill>
                          <a:srgbClr val="5B9BD5"/>
                        </a:solidFill>
                        <a:latin typeface="Cambria Math" charset="0"/>
                        <a:ea typeface="方正兰亭超细黑简体" charset="0"/>
                        <a:cs typeface="+mn-cs"/>
                      </a:rPr>
                      <m:t>𝑆</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333275" y="1989564"/>
                <a:ext cx="848695" cy="253916"/>
              </a:xfrm>
              <a:prstGeom prst="rect">
                <a:avLst/>
              </a:prstGeom>
              <a:blipFill>
                <a:blip r:embed="rId11"/>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528415"/>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71701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593083" y="2655415"/>
                <a:ext cx="978794" cy="372153"/>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srgbClr val="FFFFFF"/>
                              </a:solidFill>
                              <a:latin typeface="Cambria Math" panose="02040503050406030204" pitchFamily="18" charset="0"/>
                              <a:ea typeface="+mn-ea"/>
                              <a:cs typeface="+mn-cs"/>
                            </a:rPr>
                          </m:ctrlPr>
                        </m:groupChrPr>
                        <m:e>
                          <m:r>
                            <m:rPr>
                              <m:brk m:alnAt="2"/>
                            </m:rP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          </m:t>
                          </m:r>
                          <m:r>
                            <a:rPr lang="en-US" sz="1800" kern="1200">
                              <a:solidFill>
                                <a:srgbClr val="FFFFFF"/>
                              </a:solidFill>
                              <a:latin typeface="Cambria Math" charset="0"/>
                              <a:ea typeface="+mn-ea"/>
                              <a:cs typeface="+mn-cs"/>
                            </a:rPr>
                            <m:t>𝐹</m:t>
                          </m:r>
                          <m:r>
                            <a:rPr lang="en-US" sz="1800" kern="1200">
                              <a:solidFill>
                                <a:srgbClr val="FFFFFF"/>
                              </a:solidFill>
                              <a:latin typeface="Cambria Math" charset="0"/>
                              <a:ea typeface="+mn-ea"/>
                              <a:cs typeface="+mn-cs"/>
                            </a:rPr>
                            <m:t>           </m:t>
                          </m:r>
                        </m:e>
                      </m:groupCh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0" name="TextBox 39"/>
              <p:cNvSpPr txBox="1">
                <a:spLocks noRot="1" noChangeAspect="1" noMove="1" noResize="1" noEditPoints="1" noAdjustHandles="1" noChangeArrowheads="1" noChangeShapeType="1" noTextEdit="1"/>
              </p:cNvSpPr>
              <p:nvPr/>
            </p:nvSpPr>
            <p:spPr>
              <a:xfrm>
                <a:off x="5593083" y="2655415"/>
                <a:ext cx="978794" cy="372153"/>
              </a:xfrm>
              <a:prstGeom prst="rect">
                <a:avLst/>
              </a:prstGeom>
              <a:blipFill>
                <a:blip r:embed="rId12"/>
                <a:stretch>
                  <a:fillRect l="-5128" t="-13333" r="-5128"/>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357903" y="4217551"/>
                <a:ext cx="383695" cy="369332"/>
              </a:xfrm>
              <a:prstGeom prst="rect">
                <a:avLst/>
              </a:prstGeom>
              <a:noFill/>
            </p:spPr>
            <p:txBody>
              <a:bodyPr wrap="none" rtlCol="0">
                <a:spAutoFit/>
              </a:bodyPr>
              <a:lstStyle/>
              <a:p>
                <a:pPr defTabSz="685766">
                  <a:buClrTx/>
                </a:pPr>
                <a14:m>
                  <m:oMathPara xmlns:m="http://schemas.openxmlformats.org/officeDocument/2006/math">
                    <m:oMathParaPr>
                      <m:jc m:val="centerGroup"/>
                    </m:oMathParaPr>
                    <m:oMath xmlns:m="http://schemas.openxmlformats.org/officeDocument/2006/math">
                      <m:r>
                        <a:rPr lang="en-US" sz="1800" kern="1200">
                          <a:solidFill>
                            <a:srgbClr val="FFFFFF"/>
                          </a:solidFill>
                          <a:latin typeface="Cambria Math" charset="0"/>
                          <a:ea typeface="+mn-ea"/>
                          <a:cs typeface="+mn-cs"/>
                        </a:rPr>
                        <m:t>𝑇</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1" name="TextBox 40"/>
              <p:cNvSpPr txBox="1">
                <a:spLocks noRot="1" noChangeAspect="1" noMove="1" noResize="1" noEditPoints="1" noAdjustHandles="1" noChangeArrowheads="1" noChangeShapeType="1" noTextEdit="1"/>
              </p:cNvSpPr>
              <p:nvPr/>
            </p:nvSpPr>
            <p:spPr>
              <a:xfrm>
                <a:off x="5357903" y="4217551"/>
                <a:ext cx="383695" cy="369332"/>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73052" y="4010183"/>
            <a:ext cx="3861" cy="1149537"/>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73051" y="3640852"/>
            <a:ext cx="3861" cy="1149537"/>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4764853" y="3731477"/>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𝐹</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3" name="TextBox 52"/>
              <p:cNvSpPr txBox="1">
                <a:spLocks noRot="1" noChangeAspect="1" noMove="1" noResize="1" noEditPoints="1" noAdjustHandles="1" noChangeArrowheads="1" noChangeShapeType="1" noTextEdit="1"/>
              </p:cNvSpPr>
              <p:nvPr/>
            </p:nvSpPr>
            <p:spPr>
              <a:xfrm>
                <a:off x="4764853" y="3731477"/>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4749450" y="4746832"/>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kern="1200">
                          <a:solidFill>
                            <a:srgbClr val="FFFFFF"/>
                          </a:solidFill>
                          <a:latin typeface="Cambria Math" charset="0"/>
                          <a:ea typeface="+mn-ea"/>
                          <a:cs typeface="+mn-cs"/>
                        </a:rPr>
                        <m:t>𝐺</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4" name="TextBox 53"/>
              <p:cNvSpPr txBox="1">
                <a:spLocks noRot="1" noChangeAspect="1" noMove="1" noResize="1" noEditPoints="1" noAdjustHandles="1" noChangeArrowheads="1" noChangeShapeType="1" noTextEdit="1"/>
              </p:cNvSpPr>
              <p:nvPr/>
            </p:nvSpPr>
            <p:spPr>
              <a:xfrm>
                <a:off x="4749450" y="4746832"/>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a:cxnSpLocks/>
            <a:stCxn id="53" idx="2"/>
          </p:cNvCxnSpPr>
          <p:nvPr/>
        </p:nvCxnSpPr>
        <p:spPr bwMode="auto">
          <a:xfrm flipH="1">
            <a:off x="4932069" y="4008476"/>
            <a:ext cx="15404" cy="72401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4863816" y="4210814"/>
                <a:ext cx="365240" cy="276999"/>
              </a:xfrm>
              <a:prstGeom prst="rect">
                <a:avLst/>
              </a:prstGeom>
              <a:noFill/>
            </p:spPr>
            <p:txBody>
              <a:bodyPr wrap="square" rtlCol="0">
                <a:spAutoFit/>
              </a:bodyPr>
              <a:lstStyle/>
              <a:p>
                <a:pPr defTabSz="685766">
                  <a:buClrTx/>
                </a:pPr>
                <a14:m>
                  <m:oMathPara xmlns:m="http://schemas.openxmlformats.org/officeDocument/2006/math">
                    <m:oMathParaPr>
                      <m:jc m:val="centerGroup"/>
                    </m:oMathParaPr>
                    <m:oMath xmlns:m="http://schemas.openxmlformats.org/officeDocument/2006/math">
                      <m:r>
                        <a:rPr lang="en-US" sz="1200" i="1" kern="1200">
                          <a:solidFill>
                            <a:srgbClr val="FFFFFF"/>
                          </a:solidFill>
                          <a:latin typeface="Cambria Math" charset="0"/>
                          <a:ea typeface="Cambria Math" charset="0"/>
                          <a:cs typeface="Cambria Math" charset="0"/>
                        </a:rPr>
                        <m:t>𝜂</m:t>
                      </m:r>
                    </m:oMath>
                  </m:oMathPara>
                </a14:m>
                <a:endParaRPr lang="en-US" sz="12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9" name="TextBox 58"/>
              <p:cNvSpPr txBox="1">
                <a:spLocks noRot="1" noChangeAspect="1" noMove="1" noResize="1" noEditPoints="1" noAdjustHandles="1" noChangeArrowheads="1" noChangeShapeType="1" noTextEdit="1"/>
              </p:cNvSpPr>
              <p:nvPr/>
            </p:nvSpPr>
            <p:spPr>
              <a:xfrm>
                <a:off x="4863816" y="4210814"/>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253346" y="2010985"/>
                <a:ext cx="181525" cy="246221"/>
              </a:xfrm>
              <a:prstGeom prst="rect">
                <a:avLst/>
              </a:prstGeom>
              <a:noFill/>
              <a:ln>
                <a:noFill/>
              </a:ln>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sz="1600" kern="1200">
                          <a:solidFill>
                            <a:srgbClr val="FFFFFF"/>
                          </a:solidFill>
                          <a:latin typeface="Cambria Math" charset="0"/>
                          <a:ea typeface="+mn-ea"/>
                          <a:cs typeface="+mn-cs"/>
                        </a:rPr>
                        <m:t>𝐴</m:t>
                      </m:r>
                    </m:oMath>
                  </m:oMathPara>
                </a14:m>
                <a:endParaRPr lang="en-US" sz="1800"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38" name="TextBox 37"/>
              <p:cNvSpPr txBox="1">
                <a:spLocks noRot="1" noChangeAspect="1" noMove="1" noResize="1" noEditPoints="1" noAdjustHandles="1" noChangeArrowheads="1" noChangeShapeType="1" noTextEdit="1"/>
              </p:cNvSpPr>
              <p:nvPr/>
            </p:nvSpPr>
            <p:spPr>
              <a:xfrm>
                <a:off x="4253346" y="2010985"/>
                <a:ext cx="181525" cy="246221"/>
              </a:xfrm>
              <a:prstGeom prst="rect">
                <a:avLst/>
              </a:prstGeom>
              <a:blipFill>
                <a:blip r:embed="rId17"/>
                <a:stretch>
                  <a:fillRect l="-26667" r="-20000" b="-10000"/>
                </a:stretch>
              </a:blipFill>
              <a:ln>
                <a:noFill/>
              </a:ln>
            </p:spPr>
            <p:txBody>
              <a:bodyPr/>
              <a:lstStyle/>
              <a:p>
                <a:r>
                  <a:rPr lang="en-TW">
                    <a:noFill/>
                  </a:rPr>
                  <a:t> </a:t>
                </a:r>
              </a:p>
            </p:txBody>
          </p:sp>
        </mc:Fallback>
      </mc:AlternateContent>
      <p:sp>
        <p:nvSpPr>
          <p:cNvPr id="4" name="Oval 3"/>
          <p:cNvSpPr/>
          <p:nvPr/>
        </p:nvSpPr>
        <p:spPr bwMode="auto">
          <a:xfrm>
            <a:off x="4471376" y="2106527"/>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538676" y="2034665"/>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dirty="0">
                    <a:solidFill>
                      <a:srgbClr val="699BD0"/>
                    </a:solidFill>
                    <a:latin typeface="STXinwei" panose="02010800040101010101" pitchFamily="2" charset="-122"/>
                    <a:ea typeface="STXinwei" panose="02010800040101010101" pitchFamily="2" charset="-122"/>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dirty="0">
                  <a:solidFill>
                    <a:srgbClr val="699BD0"/>
                  </a:solidFill>
                  <a:latin typeface="STXinwei" panose="02010800040101010101" pitchFamily="2" charset="-122"/>
                  <a:ea typeface="STXinwei" panose="02010800040101010101" pitchFamily="2" charset="-122"/>
                  <a:cs typeface="+mn-cs"/>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538676" y="2034665"/>
                <a:ext cx="1113769" cy="253916"/>
              </a:xfrm>
              <a:prstGeom prst="rect">
                <a:avLst/>
              </a:prstGeom>
              <a:blipFill>
                <a:blip r:embed="rId18"/>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5716554" y="3302915"/>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Functor </a:t>
                </a:r>
                <a14:m>
                  <m:oMath xmlns:m="http://schemas.openxmlformats.org/officeDocument/2006/math">
                    <m:r>
                      <a:rPr lang="en-US" altLang="x-none" sz="1050" i="1" kern="1200">
                        <a:solidFill>
                          <a:srgbClr val="5B9BD5"/>
                        </a:solidFill>
                        <a:latin typeface="Cambria Math" charset="0"/>
                        <a:ea typeface="方正兰亭超细黑简体" charset="0"/>
                        <a:cs typeface="+mn-cs"/>
                      </a:rPr>
                      <m:t>𝐹</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p:sp>
            <p:nvSpPr>
              <p:cNvPr id="42" name="矩形 35"/>
              <p:cNvSpPr>
                <a:spLocks noRot="1" noChangeAspect="1" noMove="1" noResize="1" noEditPoints="1" noAdjustHandles="1" noChangeArrowheads="1" noChangeShapeType="1" noTextEdit="1"/>
              </p:cNvSpPr>
              <p:nvPr/>
            </p:nvSpPr>
            <p:spPr bwMode="auto">
              <a:xfrm>
                <a:off x="5716554" y="3302915"/>
                <a:ext cx="1113769" cy="253916"/>
              </a:xfrm>
              <a:prstGeom prst="rect">
                <a:avLst/>
              </a:prstGeom>
              <a:blipFill>
                <a:blip r:embed="rId19"/>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042359" y="4605527"/>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x-none" sz="1050" kern="1200">
                    <a:solidFill>
                      <a:srgbClr val="5B9BD5"/>
                    </a:solidFill>
                    <a:latin typeface="STXinwei" panose="02010800040101010101" pitchFamily="2" charset="-122"/>
                    <a:ea typeface="STXinwei" panose="02010800040101010101" pitchFamily="2" charset="-122"/>
                    <a:cs typeface="+mn-cs"/>
                  </a:rPr>
                  <a:t>Natural Transformation </a:t>
                </a:r>
                <a14:m>
                  <m:oMath xmlns:m="http://schemas.openxmlformats.org/officeDocument/2006/math">
                    <m:r>
                      <a:rPr lang="en-US" altLang="x-none" sz="1050" i="1" kern="1200">
                        <a:solidFill>
                          <a:srgbClr val="5B9BD5"/>
                        </a:solidFill>
                        <a:latin typeface="Cambria Math" charset="0"/>
                        <a:ea typeface="Cambria Math" charset="0"/>
                        <a:cs typeface="Cambria Math" charset="0"/>
                      </a:rPr>
                      <m:t>𝜂</m:t>
                    </m:r>
                  </m:oMath>
                </a14:m>
                <a:endParaRPr lang="en-US" altLang="x-none" sz="1050" kern="1200">
                  <a:solidFill>
                    <a:srgbClr val="5B9BD5"/>
                  </a:solidFill>
                  <a:latin typeface="STXinwei" panose="02010800040101010101" pitchFamily="2" charset="-122"/>
                  <a:ea typeface="STXinwei" panose="02010800040101010101" pitchFamily="2" charset="-122"/>
                  <a:cs typeface="+mn-cs"/>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042359" y="4605527"/>
                <a:ext cx="1681075"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588495"/>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B</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7" name="54 CuadroTexto"/>
            <p:cNvSpPr txBox="1"/>
            <p:nvPr/>
          </p:nvSpPr>
          <p:spPr>
            <a:xfrm>
              <a:off x="1346666" y="2703186"/>
              <a:ext cx="465429" cy="374528"/>
            </a:xfrm>
            <a:prstGeom prst="rect">
              <a:avLst/>
            </a:prstGeom>
            <a:noFill/>
          </p:spPr>
          <p:txBody>
            <a:bodyPr wrap="non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A</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C</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sp>
        <p:nvSpPr>
          <p:cNvPr id="69" name="Oval 68"/>
          <p:cNvSpPr/>
          <p:nvPr/>
        </p:nvSpPr>
        <p:spPr bwMode="auto">
          <a:xfrm>
            <a:off x="6642880" y="2620080"/>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100" kern="1200" dirty="0">
              <a:latin typeface="STXinwei" panose="02010800040101010101" pitchFamily="2" charset="-122"/>
              <a:ea typeface="STXinwei" panose="02010800040101010101" pitchFamily="2" charset="-122"/>
              <a:cs typeface="+mn-cs"/>
            </a:endParaRPr>
          </a:p>
        </p:txBody>
      </p:sp>
      <p:grpSp>
        <p:nvGrpSpPr>
          <p:cNvPr id="70" name="Group 69"/>
          <p:cNvGrpSpPr/>
          <p:nvPr/>
        </p:nvGrpSpPr>
        <p:grpSpPr>
          <a:xfrm>
            <a:off x="6833702" y="2589938"/>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E</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D</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66">
                <a:buClrTx/>
              </a:pPr>
              <a:r>
                <a:rPr lang="en-GB" sz="900" kern="1200">
                  <a:solidFill>
                    <a:srgbClr val="FFFFFF"/>
                  </a:solidFill>
                  <a:latin typeface="STXinwei" panose="02010800040101010101" pitchFamily="2" charset="-122"/>
                  <a:ea typeface="STXinwei" panose="02010800040101010101" pitchFamily="2" charset="-122"/>
                  <a:cs typeface="Capitals" charset="0"/>
                </a:rPr>
                <a:t>F</a:t>
              </a:r>
              <a:endParaRPr lang="en-GB" sz="400" kern="1200">
                <a:solidFill>
                  <a:srgbClr val="FFFFFF"/>
                </a:solidFill>
                <a:latin typeface="STXinwei" panose="02010800040101010101" pitchFamily="2" charset="-122"/>
                <a:ea typeface="STXinwei" panose="02010800040101010101" pitchFamily="2" charset="-122"/>
                <a:cs typeface="Capitals" charset="0"/>
              </a:endParaRPr>
            </a:p>
          </p:txBody>
        </p:sp>
      </p:grpSp>
      <p:cxnSp>
        <p:nvCxnSpPr>
          <p:cNvPr id="7" name="Curved Connector 6"/>
          <p:cNvCxnSpPr>
            <a:stCxn id="66" idx="3"/>
            <a:endCxn id="73" idx="0"/>
          </p:cNvCxnSpPr>
          <p:nvPr/>
        </p:nvCxnSpPr>
        <p:spPr bwMode="auto">
          <a:xfrm flipV="1">
            <a:off x="4937031" y="2589938"/>
            <a:ext cx="2370586" cy="113973"/>
          </a:xfrm>
          <a:prstGeom prst="curvedConnector4">
            <a:avLst>
              <a:gd name="adj1" fmla="val 46981"/>
              <a:gd name="adj2" fmla="val 30184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6166" y="2002940"/>
            <a:ext cx="12757" cy="2393081"/>
          </a:xfrm>
          <a:prstGeom prst="curvedConnector3">
            <a:avLst>
              <a:gd name="adj1" fmla="val 189195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997690"/>
            <a:ext cx="110012" cy="2304442"/>
          </a:xfrm>
          <a:prstGeom prst="curvedConnector4">
            <a:avLst>
              <a:gd name="adj1" fmla="val -207796"/>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8" y="2900131"/>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840478"/>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846148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zh-TW" altLang="en-US" sz="3600" kern="1200">
                <a:solidFill>
                  <a:prstClr val="white"/>
                </a:solidFill>
                <a:latin typeface="STXinwei" panose="02010800040101010101" pitchFamily="2" charset="-122"/>
                <a:ea typeface="STXinwei" panose="02010800040101010101" pitchFamily="2" charset="-122"/>
                <a:cs typeface="+mn-cs"/>
              </a:rPr>
              <a:t>算数逻辑的案例</a:t>
            </a:r>
            <a:r>
              <a:rPr lang="zh-CN" altLang="en-US" sz="3600" kern="1200">
                <a:solidFill>
                  <a:prstClr val="white"/>
                </a:solidFill>
                <a:latin typeface="STXinwei" panose="02010800040101010101" pitchFamily="2" charset="-122"/>
                <a:ea typeface="STXinwei" panose="02010800040101010101" pitchFamily="2" charset="-122"/>
                <a:cs typeface="+mn-cs"/>
              </a:rPr>
              <a:t>：</a:t>
            </a:r>
            <a:r>
              <a:rPr lang="zh-TW" altLang="en-US" sz="3600" kern="1200">
                <a:solidFill>
                  <a:prstClr val="white"/>
                </a:solidFill>
                <a:latin typeface="STXinwei" panose="02010800040101010101" pitchFamily="2" charset="-122"/>
                <a:ea typeface="STXinwei" panose="02010800040101010101" pitchFamily="2" charset="-122"/>
                <a:cs typeface="+mn-cs"/>
              </a:rPr>
              <a:t>乘法</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zh-TW" altLang="en-US" sz="3000" kern="1200" dirty="0">
                <a:solidFill>
                  <a:prstClr val="white"/>
                </a:solidFill>
                <a:latin typeface="STXinwei" panose="02010800040101010101" pitchFamily="2" charset="-122"/>
                <a:ea typeface="STXinwei" panose="02010800040101010101" pitchFamily="2" charset="-122"/>
                <a:cs typeface="+mn-cs"/>
              </a:rPr>
              <a:t>算数逻辑的案例</a:t>
            </a:r>
            <a:r>
              <a:rPr lang="zh-CN" altLang="en-US" sz="3000" kern="1200" dirty="0">
                <a:solidFill>
                  <a:prstClr val="white"/>
                </a:solidFill>
                <a:latin typeface="STXinwei" panose="02010800040101010101" pitchFamily="2" charset="-122"/>
                <a:ea typeface="STXinwei" panose="02010800040101010101" pitchFamily="2" charset="-122"/>
                <a:cs typeface="+mn-cs"/>
              </a:rPr>
              <a:t>：</a:t>
            </a:r>
            <a:r>
              <a:rPr lang="zh-TW" altLang="en-US" sz="3000" kern="1200" dirty="0">
                <a:solidFill>
                  <a:prstClr val="white"/>
                </a:solidFill>
                <a:latin typeface="STXinwei" panose="02010800040101010101" pitchFamily="2" charset="-122"/>
                <a:ea typeface="STXinwei" panose="02010800040101010101" pitchFamily="2" charset="-122"/>
                <a:cs typeface="+mn-cs"/>
              </a:rPr>
              <a:t>加法</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9783" y="164347"/>
            <a:ext cx="80329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在现实生活中</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产品设计</a:t>
            </a:r>
            <a:r>
              <a:rPr lang="zh-CN" altLang="en-US" sz="3600" kern="1200" dirty="0">
                <a:solidFill>
                  <a:prstClr val="white"/>
                </a:solidFill>
                <a:latin typeface="STXinwei" panose="02010800040101010101" pitchFamily="2" charset="-122"/>
                <a:ea typeface="STXinwei" panose="02010800040101010101" pitchFamily="2" charset="-122"/>
                <a:cs typeface="Arial" charset="0"/>
              </a:rPr>
              <a:t>）</a:t>
            </a:r>
            <a:r>
              <a:rPr lang="zh-TW" altLang="en-US" sz="3600" kern="1200" dirty="0">
                <a:solidFill>
                  <a:prstClr val="white"/>
                </a:solidFill>
                <a:latin typeface="STXinwei" panose="02010800040101010101" pitchFamily="2" charset="-122"/>
                <a:ea typeface="STXinwei" panose="02010800040101010101" pitchFamily="2" charset="-122"/>
                <a:cs typeface="Arial" charset="0"/>
              </a:rPr>
              <a:t>应用范畴论</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mc:Choice xmlns:a14="http://schemas.microsoft.com/office/drawing/2010/main"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3130" y="131256"/>
            <a:ext cx="91871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任何有向的箭头系统</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都可以被转化为被范畴论推导的对象</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111826" y="176854"/>
            <a:ext cx="884088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产品设计与开发的工作流程</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可以被转化为范畴论的研究</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104821" y="150036"/>
            <a:ext cx="884088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产品设计与开发的工作流程</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可以被转化为范畴论的研究</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17856" y="188635"/>
            <a:ext cx="468589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a:solidFill>
                  <a:prstClr val="white"/>
                </a:solidFill>
                <a:latin typeface="STXinwei" panose="02010800040101010101" pitchFamily="2" charset="-122"/>
                <a:ea typeface="STXinwei" panose="02010800040101010101" pitchFamily="2" charset="-122"/>
                <a:cs typeface="Arial" charset="0"/>
              </a:rPr>
              <a:t>产品开发运用</a:t>
            </a:r>
            <a:r>
              <a:rPr lang="zh-CN" altLang="en-US" sz="2700" kern="1200">
                <a:solidFill>
                  <a:prstClr val="white"/>
                </a:solidFill>
                <a:latin typeface="STXinwei" panose="02010800040101010101" pitchFamily="2" charset="-122"/>
                <a:ea typeface="STXinwei" panose="02010800040101010101" pitchFamily="2" charset="-122"/>
                <a:cs typeface="Arial" charset="0"/>
              </a:rPr>
              <a:t>“</a:t>
            </a:r>
            <a:r>
              <a:rPr lang="zh-TW" altLang="en-US" sz="2700" kern="1200">
                <a:solidFill>
                  <a:prstClr val="white"/>
                </a:solidFill>
                <a:latin typeface="STXinwei" panose="02010800040101010101" pitchFamily="2" charset="-122"/>
                <a:ea typeface="STXinwei" panose="02010800040101010101" pitchFamily="2" charset="-122"/>
                <a:cs typeface="Arial" charset="0"/>
              </a:rPr>
              <a:t>比喻</a:t>
            </a:r>
            <a:r>
              <a:rPr lang="zh-CN" altLang="en-US" sz="2700" kern="1200">
                <a:solidFill>
                  <a:prstClr val="white"/>
                </a:solidFill>
                <a:latin typeface="STXinwei" panose="02010800040101010101" pitchFamily="2" charset="-122"/>
                <a:ea typeface="STXinwei" panose="02010800040101010101" pitchFamily="2" charset="-122"/>
                <a:cs typeface="Arial" charset="0"/>
              </a:rPr>
              <a:t>”</a:t>
            </a:r>
            <a:r>
              <a:rPr lang="zh-TW" altLang="en-US" sz="2700" kern="1200">
                <a:solidFill>
                  <a:prstClr val="white"/>
                </a:solidFill>
                <a:latin typeface="STXinwei" panose="02010800040101010101" pitchFamily="2" charset="-122"/>
                <a:ea typeface="STXinwei" panose="02010800040101010101" pitchFamily="2" charset="-122"/>
                <a:cs typeface="Arial" charset="0"/>
              </a:rPr>
              <a:t>的案例</a:t>
            </a:r>
            <a:endParaRPr lang="zh-CN" altLang="en-US" sz="2700" kern="120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6" name="75 Rectángulo"/>
          <p:cNvSpPr/>
          <p:nvPr/>
        </p:nvSpPr>
        <p:spPr>
          <a:xfrm>
            <a:off x="6475609" y="2147677"/>
            <a:ext cx="1430492" cy="338554"/>
          </a:xfrm>
          <a:prstGeom prst="rect">
            <a:avLst/>
          </a:prstGeom>
        </p:spPr>
        <p:txBody>
          <a:bodyPr wrap="squar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 </a:t>
            </a:r>
            <a:r>
              <a:rPr lang="en-GB" sz="1600" i="1" kern="1200">
                <a:solidFill>
                  <a:srgbClr val="DBB76C"/>
                </a:solidFill>
                <a:latin typeface="STXinwei" panose="02010800040101010101" pitchFamily="2" charset="-122"/>
                <a:ea typeface="STXinwei" panose="02010800040101010101" pitchFamily="2" charset="-122"/>
                <a:cs typeface="+mn-cs"/>
              </a:rPr>
              <a:t>(</a:t>
            </a:r>
            <a:r>
              <a:rPr lang="en-GB" sz="1600" i="1" kern="1200" err="1">
                <a:solidFill>
                  <a:srgbClr val="DBB76C"/>
                </a:solidFill>
                <a:latin typeface="STXinwei" panose="02010800040101010101" pitchFamily="2" charset="-122"/>
                <a:ea typeface="STXinwei" panose="02010800040101010101" pitchFamily="2" charset="-122"/>
                <a:cs typeface="+mn-cs"/>
              </a:rPr>
              <a:t>Functor</a:t>
            </a:r>
            <a:r>
              <a:rPr lang="en-GB" sz="1600" i="1" kern="1200">
                <a:solidFill>
                  <a:srgbClr val="DBB76C"/>
                </a:solidFill>
                <a:latin typeface="STXinwei" panose="02010800040101010101" pitchFamily="2" charset="-122"/>
                <a:ea typeface="STXinwei" panose="02010800040101010101" pitchFamily="2" charset="-122"/>
                <a:cs typeface="+mn-cs"/>
              </a:rPr>
              <a:t>)</a:t>
            </a:r>
            <a:endParaRPr lang="en-GB" sz="1600" kern="120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45428" y="2486230"/>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45430" y="2137252"/>
            <a:ext cx="2009223" cy="962503"/>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802702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7345" y="144731"/>
            <a:ext cx="51780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using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03386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spTree>
    <p:extLst>
      <p:ext uri="{BB962C8B-B14F-4D97-AF65-F5344CB8AC3E}">
        <p14:creationId xmlns:p14="http://schemas.microsoft.com/office/powerpoint/2010/main" val="13582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17943" y="152207"/>
            <a:ext cx="517802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using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1934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4077" y="1721996"/>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900170" y="1362754"/>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err="1">
                <a:solidFill>
                  <a:srgbClr val="FFFFFF"/>
                </a:solidFill>
                <a:latin typeface="STXinwei" panose="02010800040101010101" pitchFamily="2" charset="-122"/>
                <a:ea typeface="STXinwei" panose="02010800040101010101" pitchFamily="2" charset="-122"/>
                <a:cs typeface="+mn-cs"/>
              </a:rPr>
              <a:t>Represents</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b="1" kern="1200">
                <a:solidFill>
                  <a:srgbClr val="FFFFFF"/>
                </a:solidFill>
                <a:latin typeface="STXinwei" panose="02010800040101010101" pitchFamily="2" charset="-122"/>
                <a:ea typeface="STXinwei" panose="02010800040101010101" pitchFamily="2" charset="-122"/>
                <a:cs typeface="+mn-cs"/>
              </a:rPr>
              <a:t>ONLY SOME </a:t>
            </a:r>
            <a:r>
              <a:rPr lang="es-ES" sz="1400" kern="1200" err="1">
                <a:solidFill>
                  <a:srgbClr val="FFFFFF"/>
                </a:solidFill>
                <a:latin typeface="STXinwei" panose="02010800040101010101" pitchFamily="2" charset="-122"/>
                <a:ea typeface="STXinwei" panose="02010800040101010101" pitchFamily="2" charset="-122"/>
                <a:cs typeface="+mn-cs"/>
              </a:rPr>
              <a:t>possible</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kern="1200" err="1">
                <a:solidFill>
                  <a:srgbClr val="FFFFFF"/>
                </a:solidFill>
                <a:latin typeface="STXinwei" panose="02010800040101010101" pitchFamily="2" charset="-122"/>
                <a:ea typeface="STXinwei" panose="02010800040101010101" pitchFamily="2" charset="-122"/>
                <a:cs typeface="+mn-cs"/>
              </a:rPr>
              <a:t>trajectories</a:t>
            </a:r>
            <a:r>
              <a:rPr lang="es-ES" sz="1400" kern="1200">
                <a:solidFill>
                  <a:srgbClr val="FFFFFF"/>
                </a:solidFill>
                <a:latin typeface="STXinwei" panose="02010800040101010101" pitchFamily="2" charset="-122"/>
                <a:ea typeface="STXinwei" panose="02010800040101010101" pitchFamily="2" charset="-122"/>
                <a:cs typeface="+mn-cs"/>
              </a:rPr>
              <a:t> to </a:t>
            </a:r>
            <a:r>
              <a:rPr lang="es-ES" sz="1400" kern="1200" err="1">
                <a:solidFill>
                  <a:srgbClr val="FFFFFF"/>
                </a:solidFill>
                <a:latin typeface="STXinwei" panose="02010800040101010101" pitchFamily="2" charset="-122"/>
                <a:ea typeface="STXinwei" panose="02010800040101010101" pitchFamily="2" charset="-122"/>
                <a:cs typeface="+mn-cs"/>
              </a:rPr>
              <a:t>the</a:t>
            </a:r>
            <a:r>
              <a:rPr lang="es-ES" sz="1400" kern="1200">
                <a:solidFill>
                  <a:srgbClr val="FFFFFF"/>
                </a:solidFill>
                <a:latin typeface="STXinwei" panose="02010800040101010101" pitchFamily="2" charset="-122"/>
                <a:ea typeface="STXinwei" panose="02010800040101010101" pitchFamily="2" charset="-122"/>
                <a:cs typeface="+mn-cs"/>
              </a:rPr>
              <a:t> </a:t>
            </a:r>
            <a:r>
              <a:rPr lang="es-ES" sz="1400" kern="1200" err="1">
                <a:solidFill>
                  <a:srgbClr val="FFFFFF"/>
                </a:solidFill>
                <a:latin typeface="STXinwei" panose="02010800040101010101" pitchFamily="2" charset="-122"/>
                <a:ea typeface="STXinwei" panose="02010800040101010101" pitchFamily="2" charset="-122"/>
                <a:cs typeface="+mn-cs"/>
              </a:rPr>
              <a:t>moon</a:t>
            </a:r>
            <a:endParaRPr lang="es-ES" sz="1400" kern="120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083065" y="2768951"/>
            <a:ext cx="3617093" cy="984629"/>
          </a:xfrm>
          <a:prstGeom prst="rect">
            <a:avLst/>
          </a:prstGeom>
        </p:spPr>
        <p:txBody>
          <a:bodyPr wrap="square">
            <a:spAutoFit/>
          </a:bodyPr>
          <a:lstStyle/>
          <a:p>
            <a:pPr defTabSz="685766">
              <a:lnSpc>
                <a:spcPct val="80000"/>
              </a:lnSpc>
              <a:buClrTx/>
            </a:pPr>
            <a:r>
              <a:rPr lang="en-US" altLang="ja-JP" sz="1200" kern="120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a:solidFill>
                  <a:srgbClr val="E7E6E6"/>
                </a:solidFill>
                <a:latin typeface="STXinwei" panose="02010800040101010101" pitchFamily="2" charset="-122"/>
                <a:ea typeface="STXinwei" panose="02010800040101010101" pitchFamily="2" charset="-122"/>
                <a:cs typeface="Arial" charset="0"/>
              </a:rPr>
            </a:br>
            <a:r>
              <a:rPr lang="en-US" altLang="ja-JP" sz="1200" kern="120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a:latin typeface="STXinwei" panose="02010800040101010101" pitchFamily="2" charset="-122"/>
                <a:ea typeface="STXinwei" panose="02010800040101010101" pitchFamily="2" charset="-122"/>
                <a:cs typeface="Arial" charset="0"/>
              </a:rPr>
            </a:br>
            <a:r>
              <a:rPr lang="en-US" altLang="ja-JP" sz="1200" kern="120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a:latin typeface="STXinwei" panose="02010800040101010101" pitchFamily="2" charset="-122"/>
              <a:ea typeface="STXinwei" panose="02010800040101010101" pitchFamily="2" charset="-122"/>
              <a:cs typeface="Arial" charset="0"/>
            </a:endParaRPr>
          </a:p>
        </p:txBody>
      </p:sp>
    </p:spTree>
    <p:extLst>
      <p:ext uri="{BB962C8B-B14F-4D97-AF65-F5344CB8AC3E}">
        <p14:creationId xmlns:p14="http://schemas.microsoft.com/office/powerpoint/2010/main" val="2484477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2348865"/>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377190">
                <a:tc>
                  <a:txBody>
                    <a:bodyPr/>
                    <a:lstStyle/>
                    <a:p>
                      <a:r>
                        <a:rPr lang="zh-CN" altLang="en-US" sz="1000" dirty="0"/>
                        <a:t>学说</a:t>
                      </a:r>
                      <a:endParaRPr lang="en-US" sz="1000" dirty="0"/>
                    </a:p>
                  </a:txBody>
                  <a:tcPr marL="68580" marR="68580" marT="34290" marB="34290"/>
                </a:tc>
                <a:tc>
                  <a:txBody>
                    <a:bodyPr/>
                    <a:lstStyle/>
                    <a:p>
                      <a:r>
                        <a:rPr lang="zh-CN" altLang="en-US" sz="1000" dirty="0"/>
                        <a:t>范畴论</a:t>
                      </a:r>
                    </a:p>
                    <a:p>
                      <a:endParaRPr lang="en-US" sz="1000" dirty="0"/>
                    </a:p>
                  </a:txBody>
                  <a:tcPr marL="68580" marR="68580" marT="34290" marB="34290"/>
                </a:tc>
                <a:tc>
                  <a:txBody>
                    <a:bodyPr/>
                    <a:lstStyle/>
                    <a:p>
                      <a:r>
                        <a:rPr lang="zh-CN" altLang="en-US" sz="1000" dirty="0"/>
                        <a:t>物理学</a:t>
                      </a:r>
                      <a:endParaRPr lang="en-US" sz="1000" dirty="0"/>
                    </a:p>
                  </a:txBody>
                  <a:tcPr marL="68580" marR="68580" marT="34290" marB="34290"/>
                </a:tc>
                <a:tc>
                  <a:txBody>
                    <a:bodyPr/>
                    <a:lstStyle/>
                    <a:p>
                      <a:r>
                        <a:rPr lang="zh-CN" altLang="en-US" sz="1000" dirty="0"/>
                        <a:t>柏拉图</a:t>
                      </a:r>
                      <a:r>
                        <a:rPr lang="en-US" altLang="zh-CN" sz="1000" dirty="0"/>
                        <a:t>《</a:t>
                      </a:r>
                      <a:r>
                        <a:rPr lang="zh-CN" altLang="en-US" sz="1000" dirty="0"/>
                        <a:t>理想国</a:t>
                      </a:r>
                      <a:r>
                        <a:rPr lang="en-US" altLang="zh-CN" sz="1000" dirty="0"/>
                        <a:t>》</a:t>
                      </a:r>
                      <a:endParaRPr lang="en-US" sz="1000" dirty="0"/>
                    </a:p>
                  </a:txBody>
                  <a:tcPr marL="68580" marR="68580" marT="34290" marB="34290"/>
                </a:tc>
                <a:tc>
                  <a:txBody>
                    <a:bodyPr/>
                    <a:lstStyle/>
                    <a:p>
                      <a:r>
                        <a:rPr lang="en-US" altLang="zh-CN" sz="1000" dirty="0"/>
                        <a:t>《</a:t>
                      </a:r>
                      <a:r>
                        <a:rPr lang="zh-CN" altLang="en-US" sz="1000" dirty="0"/>
                        <a:t>理想国</a:t>
                      </a:r>
                      <a:r>
                        <a:rPr lang="en-US" altLang="zh-CN" sz="1000" dirty="0"/>
                        <a:t>》</a:t>
                      </a:r>
                      <a:r>
                        <a:rPr lang="zh-CN" altLang="en-US" sz="1000" dirty="0"/>
                        <a:t>中的洞喻</a:t>
                      </a:r>
                      <a:endParaRPr lang="en-US" sz="1000" dirty="0"/>
                    </a:p>
                  </a:txBody>
                  <a:tcPr marL="68580" marR="68580" marT="34290" marB="34290"/>
                </a:tc>
                <a:tc>
                  <a:txBody>
                    <a:bodyPr/>
                    <a:lstStyle/>
                    <a:p>
                      <a:r>
                        <a:rPr lang="zh-CN" altLang="en-US" sz="1000" dirty="0"/>
                        <a:t>东方文化</a:t>
                      </a:r>
                      <a:endParaRPr lang="en-US" sz="1000" dirty="0"/>
                    </a:p>
                  </a:txBody>
                  <a:tcPr marL="68580" marR="68580" marT="34290" marB="34290"/>
                </a:tc>
                <a:tc>
                  <a:txBody>
                    <a:bodyPr/>
                    <a:lstStyle/>
                    <a:p>
                      <a:r>
                        <a:rPr lang="zh-CN" altLang="en-US" sz="1000" dirty="0"/>
                        <a:t>计算思维</a:t>
                      </a:r>
                      <a:endParaRPr lang="en-US" sz="1000" dirty="0"/>
                    </a:p>
                  </a:txBody>
                  <a:tcPr marL="68580" marR="68580" marT="34290" marB="34290"/>
                </a:tc>
                <a:extLst>
                  <a:ext uri="{0D108BD9-81ED-4DB2-BD59-A6C34878D82A}">
                    <a16:rowId xmlns:a16="http://schemas.microsoft.com/office/drawing/2014/main" val="2034726549"/>
                  </a:ext>
                </a:extLst>
              </a:tr>
              <a:tr h="377190">
                <a:tc>
                  <a:txBody>
                    <a:bodyPr/>
                    <a:lstStyle/>
                    <a:p>
                      <a:r>
                        <a:rPr lang="zh-CN" altLang="en-US" sz="1000" dirty="0"/>
                        <a:t>对象</a:t>
                      </a:r>
                      <a:endParaRPr lang="en-US" sz="1000" dirty="0"/>
                    </a:p>
                  </a:txBody>
                  <a:tcPr marL="68580" marR="68580" marT="34290" marB="34290"/>
                </a:tc>
                <a:tc>
                  <a:txBody>
                    <a:bodyPr/>
                    <a:lstStyle/>
                    <a:p>
                      <a:r>
                        <a:rPr lang="zh-CN" altLang="en-US" sz="1000" dirty="0"/>
                        <a:t>对象</a:t>
                      </a:r>
                      <a:endParaRPr lang="en-US" sz="1000" dirty="0"/>
                    </a:p>
                  </a:txBody>
                  <a:tcPr marL="68580" marR="68580" marT="34290" marB="34290"/>
                </a:tc>
                <a:tc>
                  <a:txBody>
                    <a:bodyPr/>
                    <a:lstStyle/>
                    <a:p>
                      <a:r>
                        <a:rPr lang="zh-CN" altLang="en-US" sz="1000" dirty="0"/>
                        <a:t>基本粒子</a:t>
                      </a:r>
                      <a:endParaRPr lang="en-US" sz="1000" dirty="0"/>
                    </a:p>
                  </a:txBody>
                  <a:tcPr marL="68580" marR="68580" marT="34290" marB="34290"/>
                </a:tc>
                <a:tc>
                  <a:txBody>
                    <a:bodyPr/>
                    <a:lstStyle/>
                    <a:p>
                      <a:r>
                        <a:rPr lang="zh-CN" altLang="en-US" sz="1000" dirty="0"/>
                        <a:t>影像、理念</a:t>
                      </a:r>
                      <a:endParaRPr lang="en-US" sz="1000" dirty="0"/>
                    </a:p>
                  </a:txBody>
                  <a:tcPr marL="68580" marR="68580" marT="34290" marB="34290"/>
                </a:tc>
                <a:tc>
                  <a:txBody>
                    <a:bodyPr/>
                    <a:lstStyle/>
                    <a:p>
                      <a:r>
                        <a:rPr lang="zh-CN" altLang="en-US" sz="1000" dirty="0"/>
                        <a:t>影子、木偶</a:t>
                      </a:r>
                      <a:endParaRPr lang="en-US" sz="1000" dirty="0"/>
                    </a:p>
                  </a:txBody>
                  <a:tcPr marL="68580" marR="68580" marT="34290" marB="34290"/>
                </a:tc>
                <a:tc>
                  <a:txBody>
                    <a:bodyPr/>
                    <a:lstStyle/>
                    <a:p>
                      <a:r>
                        <a:rPr lang="zh-CN" altLang="en-US" sz="1000" dirty="0"/>
                        <a:t>感官（六触、十二处、十八界）、本性</a:t>
                      </a:r>
                      <a:endParaRPr lang="en-US" sz="1000" dirty="0"/>
                    </a:p>
                  </a:txBody>
                  <a:tcPr marL="68580" marR="68580" marT="34290" marB="34290"/>
                </a:tc>
                <a:tc>
                  <a:txBody>
                    <a:bodyPr/>
                    <a:lstStyle/>
                    <a:p>
                      <a:r>
                        <a:rPr lang="zh-CN" altLang="en-US" sz="1000" dirty="0"/>
                        <a:t>输入、输出的比特和量子比特数据</a:t>
                      </a:r>
                      <a:endParaRPr lang="en-US" sz="1000" dirty="0"/>
                    </a:p>
                  </a:txBody>
                  <a:tcPr marL="68580" marR="68580" marT="34290" marB="34290"/>
                </a:tc>
                <a:extLst>
                  <a:ext uri="{0D108BD9-81ED-4DB2-BD59-A6C34878D82A}">
                    <a16:rowId xmlns:a16="http://schemas.microsoft.com/office/drawing/2014/main" val="866183747"/>
                  </a:ext>
                </a:extLst>
              </a:tr>
              <a:tr h="531495">
                <a:tc>
                  <a:txBody>
                    <a:bodyPr/>
                    <a:lstStyle/>
                    <a:p>
                      <a:r>
                        <a:rPr lang="zh-CN" altLang="en-US" sz="1000" dirty="0"/>
                        <a:t>关系</a:t>
                      </a:r>
                      <a:endParaRPr lang="en-US" sz="1000" dirty="0"/>
                    </a:p>
                  </a:txBody>
                  <a:tcPr marL="68580" marR="68580" marT="34290" marB="34290"/>
                </a:tc>
                <a:tc>
                  <a:txBody>
                    <a:bodyPr/>
                    <a:lstStyle/>
                    <a:p>
                      <a:r>
                        <a:rPr lang="zh-CN" altLang="en-US" sz="1000" dirty="0"/>
                        <a:t>箭头</a:t>
                      </a:r>
                      <a:endParaRPr lang="en-US" sz="1000" dirty="0"/>
                    </a:p>
                  </a:txBody>
                  <a:tcPr marL="68580" marR="68580" marT="34290" marB="34290"/>
                </a:tc>
                <a:tc>
                  <a:txBody>
                    <a:bodyPr/>
                    <a:lstStyle/>
                    <a:p>
                      <a:r>
                        <a:rPr lang="zh-CN" altLang="en-US" sz="1000" dirty="0"/>
                        <a:t>四种相互作用</a:t>
                      </a:r>
                      <a:endParaRPr lang="en-US" sz="1000" dirty="0"/>
                    </a:p>
                  </a:txBody>
                  <a:tcPr marL="68580" marR="68580" marT="34290" marB="34290"/>
                </a:tc>
                <a:tc>
                  <a:txBody>
                    <a:bodyPr/>
                    <a:lstStyle/>
                    <a:p>
                      <a:r>
                        <a:rPr lang="zh-CN" altLang="en-US" sz="1000" dirty="0"/>
                        <a:t>投射，显现</a:t>
                      </a:r>
                      <a:endParaRPr lang="en-US" sz="1000" dirty="0"/>
                    </a:p>
                  </a:txBody>
                  <a:tcPr marL="68580" marR="68580" marT="34290" marB="34290"/>
                </a:tc>
                <a:tc>
                  <a:txBody>
                    <a:bodyPr/>
                    <a:lstStyle/>
                    <a:p>
                      <a:r>
                        <a:rPr lang="zh-CN" altLang="en-US" sz="1000" dirty="0"/>
                        <a:t>火光映射</a:t>
                      </a:r>
                      <a:endParaRPr lang="en-US" sz="1000" dirty="0"/>
                    </a:p>
                  </a:txBody>
                  <a:tcPr marL="68580" marR="68580" marT="34290" marB="34290"/>
                </a:tc>
                <a:tc>
                  <a:txBody>
                    <a:bodyPr/>
                    <a:lstStyle/>
                    <a:p>
                      <a:r>
                        <a:rPr lang="zh-CN" altLang="en-US" sz="1000" dirty="0"/>
                        <a:t>缘起</a:t>
                      </a:r>
                      <a:endParaRPr lang="en-US" sz="1000" dirty="0"/>
                    </a:p>
                  </a:txBody>
                  <a:tcPr marL="68580" marR="68580" marT="34290" marB="34290"/>
                </a:tc>
                <a:tc>
                  <a:txBody>
                    <a:bodyPr/>
                    <a:lstStyle/>
                    <a:p>
                      <a:r>
                        <a:rPr lang="zh-CN" altLang="en-US" sz="1000" dirty="0"/>
                        <a:t>通用的逻辑门或</a:t>
                      </a:r>
                      <a:r>
                        <a:rPr lang="en-US" altLang="zh-CN" sz="1000" dirty="0"/>
                        <a:t>Hamiltonian</a:t>
                      </a:r>
                      <a:r>
                        <a:rPr lang="zh-CN" altLang="en-US" sz="1000" dirty="0"/>
                        <a:t>时间演化、拓扑结构变换</a:t>
                      </a:r>
                      <a:endParaRPr lang="en-US" sz="1000" dirty="0"/>
                    </a:p>
                  </a:txBody>
                  <a:tcPr marL="68580" marR="68580" marT="34290" marB="34290"/>
                </a:tc>
                <a:extLst>
                  <a:ext uri="{0D108BD9-81ED-4DB2-BD59-A6C34878D82A}">
                    <a16:rowId xmlns:a16="http://schemas.microsoft.com/office/drawing/2014/main" val="249841301"/>
                  </a:ext>
                </a:extLst>
              </a:tr>
              <a:tr h="685800">
                <a:tc>
                  <a:txBody>
                    <a:bodyPr/>
                    <a:lstStyle/>
                    <a:p>
                      <a:r>
                        <a:rPr lang="zh-CN" altLang="en-US" sz="1000" dirty="0"/>
                        <a:t>结构</a:t>
                      </a:r>
                      <a:endParaRPr lang="en-US" sz="1000" dirty="0"/>
                    </a:p>
                  </a:txBody>
                  <a:tcPr marL="68580" marR="68580" marT="34290" marB="34290"/>
                </a:tc>
                <a:tc>
                  <a:txBody>
                    <a:bodyPr/>
                    <a:lstStyle/>
                    <a:p>
                      <a:r>
                        <a:rPr lang="zh-CN" altLang="en-US" sz="1000" dirty="0"/>
                        <a:t>映射结构</a:t>
                      </a:r>
                      <a:endParaRPr lang="en-US" sz="1000" dirty="0"/>
                    </a:p>
                  </a:txBody>
                  <a:tcPr marL="68580" marR="68580" marT="34290" marB="34290"/>
                </a:tc>
                <a:tc>
                  <a:txBody>
                    <a:bodyPr/>
                    <a:lstStyle/>
                    <a:p>
                      <a:r>
                        <a:rPr lang="zh-CN" altLang="en-US" sz="1000" dirty="0"/>
                        <a:t>大统一理论</a:t>
                      </a:r>
                      <a:r>
                        <a:rPr lang="en-US" altLang="zh-CN" sz="1000" dirty="0"/>
                        <a:t>(QM/SR/GR/GFT)</a:t>
                      </a:r>
                      <a:endParaRPr lang="en-US" sz="1000" dirty="0"/>
                    </a:p>
                  </a:txBody>
                  <a:tcPr marL="68580" marR="68580" marT="34290" marB="34290"/>
                </a:tc>
                <a:tc>
                  <a:txBody>
                    <a:bodyPr/>
                    <a:lstStyle/>
                    <a:p>
                      <a:r>
                        <a:rPr lang="zh-CN" altLang="en-US" sz="1000" dirty="0"/>
                        <a:t>以辩证法为主体的城邦护卫者的教育学</a:t>
                      </a:r>
                      <a:endParaRPr lang="en-US" sz="1000" dirty="0"/>
                    </a:p>
                  </a:txBody>
                  <a:tcPr marL="68580" marR="68580" marT="34290" marB="34290"/>
                </a:tc>
                <a:tc>
                  <a:txBody>
                    <a:bodyPr/>
                    <a:lstStyle/>
                    <a:p>
                      <a:r>
                        <a:rPr lang="zh-CN" altLang="en-US" sz="1000" dirty="0"/>
                        <a:t>从洞内到地面的显现过程</a:t>
                      </a:r>
                      <a:endParaRPr lang="en-US" sz="1000" dirty="0"/>
                    </a:p>
                  </a:txBody>
                  <a:tcPr marL="68580" marR="68580" marT="34290" marB="34290"/>
                </a:tc>
                <a:tc>
                  <a:txBody>
                    <a:bodyPr/>
                    <a:lstStyle/>
                    <a:p>
                      <a:r>
                        <a:rPr lang="zh-CN" altLang="en-US" sz="1000" dirty="0"/>
                        <a:t>中观（性空），唯识（缘起现象），心学（惟精惟一，允执厥中）</a:t>
                      </a:r>
                      <a:endParaRPr lang="en-US" sz="1000" dirty="0"/>
                    </a:p>
                  </a:txBody>
                  <a:tcPr marL="68580" marR="68580" marT="34290" marB="34290"/>
                </a:tc>
                <a:tc>
                  <a:txBody>
                    <a:bodyPr/>
                    <a:lstStyle/>
                    <a:p>
                      <a:r>
                        <a:rPr lang="zh-CN" altLang="en-US" sz="1000" dirty="0"/>
                        <a:t>逻辑门线路模式、绝热演化模式、拓扑变换模式</a:t>
                      </a:r>
                      <a:endParaRPr lang="en-US" sz="1000" dirty="0"/>
                    </a:p>
                  </a:txBody>
                  <a:tcPr marL="68580" marR="68580" marT="34290" marB="34290"/>
                </a:tc>
                <a:extLst>
                  <a:ext uri="{0D108BD9-81ED-4DB2-BD59-A6C34878D82A}">
                    <a16:rowId xmlns:a16="http://schemas.microsoft.com/office/drawing/2014/main" val="482349773"/>
                  </a:ext>
                </a:extLst>
              </a:tr>
              <a:tr h="377190">
                <a:tc>
                  <a:txBody>
                    <a:bodyPr/>
                    <a:lstStyle/>
                    <a:p>
                      <a:r>
                        <a:rPr lang="zh-CN" altLang="en-US" sz="1000" dirty="0"/>
                        <a:t>主客观之间</a:t>
                      </a:r>
                      <a:endParaRPr lang="en-US" sz="1000" dirty="0"/>
                    </a:p>
                  </a:txBody>
                  <a:tcPr marL="68580" marR="68580" marT="34290" marB="34290"/>
                </a:tc>
                <a:tc>
                  <a:txBody>
                    <a:bodyPr/>
                    <a:lstStyle/>
                    <a:p>
                      <a:r>
                        <a:rPr lang="zh-CN" altLang="en-US" sz="1000" dirty="0"/>
                        <a:t>打通</a:t>
                      </a:r>
                      <a:endParaRPr lang="en-US" sz="1000" dirty="0"/>
                    </a:p>
                  </a:txBody>
                  <a:tcPr marL="68580" marR="68580" marT="34290" marB="34290"/>
                </a:tc>
                <a:tc>
                  <a:txBody>
                    <a:bodyPr/>
                    <a:lstStyle/>
                    <a:p>
                      <a:r>
                        <a:rPr lang="zh-CN" altLang="en-US" sz="1000" dirty="0"/>
                        <a:t>接近打通：量子测量</a:t>
                      </a:r>
                      <a:endParaRPr lang="en-US" sz="1000" dirty="0"/>
                    </a:p>
                  </a:txBody>
                  <a:tcPr marL="68580" marR="68580" marT="34290" marB="34290"/>
                </a:tc>
                <a:tc gridSpan="2">
                  <a:txBody>
                    <a:bodyPr/>
                    <a:lstStyle/>
                    <a:p>
                      <a:r>
                        <a:rPr lang="zh-CN" altLang="en-US" sz="1000" dirty="0"/>
                        <a:t>留有空间：“假设”</a:t>
                      </a:r>
                      <a:endParaRPr lang="en-US" sz="1000" dirty="0"/>
                    </a:p>
                  </a:txBody>
                  <a:tcPr marL="68580" marR="68580" marT="34290" marB="34290"/>
                </a:tc>
                <a:tc hMerge="1">
                  <a:txBody>
                    <a:bodyPr/>
                    <a:lstStyle/>
                    <a:p>
                      <a:endParaRPr lang="en-US" dirty="0"/>
                    </a:p>
                  </a:txBody>
                  <a:tcPr/>
                </a:tc>
                <a:tc>
                  <a:txBody>
                    <a:bodyPr/>
                    <a:lstStyle/>
                    <a:p>
                      <a:r>
                        <a:rPr lang="zh-CN" altLang="en-US" sz="1000" dirty="0"/>
                        <a:t>打通</a:t>
                      </a:r>
                      <a:endParaRPr lang="en-US" sz="1000" dirty="0"/>
                    </a:p>
                  </a:txBody>
                  <a:tcPr marL="68580" marR="68580" marT="34290" marB="34290"/>
                </a:tc>
                <a:tc>
                  <a:txBody>
                    <a:bodyPr/>
                    <a:lstStyle/>
                    <a:p>
                      <a:r>
                        <a:rPr lang="zh-CN" altLang="en-US" sz="1000" dirty="0"/>
                        <a:t>人脑是一台量子计算机？</a:t>
                      </a:r>
                      <a:endParaRPr lang="en-US" sz="1000" dirty="0"/>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2571008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不论群体或是个人的“认知”都可用隐喻来解释</a:t>
            </a:r>
            <a:endParaRPr lang="zh-CN" altLang="en-US" sz="1050" dirty="0">
              <a:solidFill>
                <a:srgbClr val="3A3A3A"/>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nvGraphicFramePr>
        <p:xfrm>
          <a:off x="1213421" y="1366768"/>
          <a:ext cx="6768493" cy="2861935"/>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3600" dirty="0"/>
                        <a:t>认知科学</a:t>
                      </a:r>
                      <a:endParaRPr lang="en-US" sz="3600" dirty="0"/>
                    </a:p>
                  </a:txBody>
                  <a:tcPr marL="68580" marR="68580" marT="34290" marB="34290"/>
                </a:tc>
                <a:tc>
                  <a:txBody>
                    <a:bodyPr/>
                    <a:lstStyle/>
                    <a:p>
                      <a:pPr algn="ctr"/>
                      <a:r>
                        <a:rPr lang="zh-CN" altLang="en-US" sz="2400" dirty="0"/>
                        <a:t>数学（范畴论）</a:t>
                      </a:r>
                      <a:endParaRPr lang="en-US" sz="2400" dirty="0"/>
                    </a:p>
                  </a:txBody>
                  <a:tcPr marL="68580" marR="68580" marT="34290" marB="34290"/>
                </a:tc>
                <a:tc>
                  <a:txBody>
                    <a:bodyPr/>
                    <a:lstStyle/>
                    <a:p>
                      <a:pPr algn="ctr"/>
                      <a:r>
                        <a:rPr lang="zh-CN" altLang="en-US" sz="3600" dirty="0"/>
                        <a:t>社会学</a:t>
                      </a:r>
                      <a:endParaRPr lang="en-US" sz="3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000" dirty="0"/>
                        <a:t>本体隐喻</a:t>
                      </a:r>
                      <a:endParaRPr lang="en-US" sz="1000" dirty="0"/>
                    </a:p>
                  </a:txBody>
                  <a:tcPr marL="68580" marR="68580" marT="34290" marB="34290"/>
                </a:tc>
                <a:tc>
                  <a:txBody>
                    <a:bodyPr/>
                    <a:lstStyle/>
                    <a:p>
                      <a:pPr algn="ctr"/>
                      <a:r>
                        <a:rPr lang="zh-CN" altLang="en-US" sz="1000" dirty="0"/>
                        <a:t>集合中的元素、特定的数值（</a:t>
                      </a:r>
                      <a:r>
                        <a:rPr lang="zh-CN" altLang="zh-CN" sz="1000" dirty="0"/>
                        <a:t>0</a:t>
                      </a:r>
                      <a:r>
                        <a:rPr lang="zh-CN" altLang="en-US" sz="1000" dirty="0"/>
                        <a:t>、</a:t>
                      </a:r>
                      <a:r>
                        <a:rPr lang="en-US" altLang="zh-CN" sz="1000" dirty="0"/>
                        <a:t>1</a:t>
                      </a:r>
                      <a:r>
                        <a:rPr lang="zh-CN" altLang="en-US" sz="1000" dirty="0"/>
                        <a:t>、</a:t>
                      </a:r>
                      <a:r>
                        <a:rPr lang="en-US" altLang="zh-CN" sz="1000" dirty="0"/>
                        <a:t>3</a:t>
                      </a:r>
                      <a:r>
                        <a:rPr lang="zh-CN" altLang="en-US" sz="1000" dirty="0"/>
                        <a:t>、</a:t>
                      </a:r>
                      <a:r>
                        <a:rPr lang="en-US" altLang="zh-CN" sz="1000" dirty="0"/>
                        <a:t>e</a:t>
                      </a:r>
                      <a:r>
                        <a:rPr lang="zh-CN" altLang="en-US" sz="1000" dirty="0"/>
                        <a:t>、</a:t>
                      </a:r>
                      <a:r>
                        <a:rPr lang="en-US" altLang="zh-CN" sz="1000" dirty="0"/>
                        <a:t>pi</a:t>
                      </a:r>
                      <a:r>
                        <a:rPr lang="zh-CN" altLang="en-US" sz="1000" dirty="0"/>
                        <a:t>、</a:t>
                      </a:r>
                      <a:r>
                        <a:rPr lang="en-US" altLang="zh-CN" sz="1000" dirty="0"/>
                        <a:t>), </a:t>
                      </a:r>
                      <a:r>
                        <a:rPr lang="zh-CN" altLang="en-US" sz="1000" dirty="0"/>
                        <a:t>代数符号</a:t>
                      </a:r>
                      <a:r>
                        <a:rPr lang="en-US" altLang="zh-CN" sz="1000" dirty="0"/>
                        <a:t> </a:t>
                      </a:r>
                      <a:r>
                        <a:rPr lang="zh-CN" altLang="en-US" sz="1000" dirty="0"/>
                        <a:t>（</a:t>
                      </a:r>
                      <a:r>
                        <a:rPr lang="en-US" altLang="zh-CN" sz="1000" dirty="0"/>
                        <a:t>x</a:t>
                      </a:r>
                      <a:r>
                        <a:rPr lang="zh-CN" altLang="en-US" sz="1000" dirty="0"/>
                        <a:t>、</a:t>
                      </a:r>
                      <a:r>
                        <a:rPr lang="en-US" altLang="zh-CN" sz="1000" dirty="0"/>
                        <a:t>y</a:t>
                      </a:r>
                      <a:r>
                        <a:rPr lang="zh-CN" altLang="en-US" sz="1000" dirty="0"/>
                        <a:t>、</a:t>
                      </a:r>
                      <a:r>
                        <a:rPr lang="en-US" altLang="zh-CN" sz="1000" dirty="0"/>
                        <a:t>z</a:t>
                      </a:r>
                      <a:r>
                        <a:rPr lang="zh-CN" altLang="en-US" sz="1000" dirty="0"/>
                        <a:t>）、</a:t>
                      </a:r>
                      <a:endParaRPr lang="en-US" sz="1000" dirty="0"/>
                    </a:p>
                  </a:txBody>
                  <a:tcPr marL="68580" marR="68580" marT="34290" marB="34290"/>
                </a:tc>
                <a:tc>
                  <a:txBody>
                    <a:bodyPr/>
                    <a:lstStyle/>
                    <a:p>
                      <a:pPr algn="ctr"/>
                      <a:r>
                        <a:rPr lang="zh-CN" altLang="en-US" sz="1000" dirty="0"/>
                        <a:t>已知概念（数字、机构、指标、货币、。。。）</a:t>
                      </a:r>
                      <a:endParaRPr lang="en-US" sz="10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000" dirty="0"/>
                        <a:t>空间隐喻</a:t>
                      </a:r>
                      <a:endParaRPr lang="en-US" sz="1000" dirty="0"/>
                    </a:p>
                    <a:p>
                      <a:pPr algn="ctr"/>
                      <a:endParaRPr lang="en-US" sz="1000" dirty="0"/>
                    </a:p>
                  </a:txBody>
                  <a:tcPr marL="68580" marR="68580" marT="34290" marB="34290"/>
                </a:tc>
                <a:tc>
                  <a:txBody>
                    <a:bodyPr/>
                    <a:lstStyle/>
                    <a:p>
                      <a:pPr algn="ctr"/>
                      <a:r>
                        <a:rPr lang="zh-CN" altLang="en-US" sz="1000" dirty="0">
                          <a:latin typeface="黑体"/>
                          <a:ea typeface="黑体"/>
                          <a:cs typeface="黑体"/>
                        </a:rPr>
                        <a:t>数值之间的对应关系，（</a:t>
                      </a:r>
                      <a:r>
                        <a:rPr lang="zh-TW" altLang="en-US" sz="1000" dirty="0">
                          <a:latin typeface="黑体"/>
                          <a:ea typeface="黑体"/>
                          <a:cs typeface="黑体"/>
                        </a:rPr>
                        <a:t>函數</a:t>
                      </a:r>
                      <a:r>
                        <a:rPr lang="en-US" altLang="zh-TW" sz="1000" dirty="0">
                          <a:latin typeface="黑体"/>
                          <a:ea typeface="黑体"/>
                          <a:cs typeface="黑体"/>
                        </a:rPr>
                        <a:t> Function)</a:t>
                      </a:r>
                      <a:endParaRPr lang="en-US" sz="1000" dirty="0">
                        <a:latin typeface="黑体"/>
                        <a:ea typeface="黑体"/>
                        <a:cs typeface="黑体"/>
                      </a:endParaRPr>
                    </a:p>
                  </a:txBody>
                  <a:tcPr marL="68580" marR="68580" marT="34290" marB="34290"/>
                </a:tc>
                <a:tc>
                  <a:txBody>
                    <a:bodyPr/>
                    <a:lstStyle/>
                    <a:p>
                      <a:pPr algn="ctr"/>
                      <a:r>
                        <a:rPr lang="zh-CN" altLang="en-US" sz="1000" dirty="0"/>
                        <a:t>历史关系、合作关系</a:t>
                      </a:r>
                      <a:r>
                        <a:rPr lang="en-US" altLang="zh-CN" sz="1000" dirty="0"/>
                        <a:t> </a:t>
                      </a:r>
                      <a:r>
                        <a:rPr lang="zh-CN" altLang="en-US" sz="1000" dirty="0"/>
                        <a:t>（产业链上下游关系），竞争关系</a:t>
                      </a:r>
                      <a:endParaRPr lang="en-US" sz="10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000" dirty="0"/>
                        <a:t>系统隐喻</a:t>
                      </a:r>
                      <a:endParaRPr lang="en-US" sz="1000" dirty="0"/>
                    </a:p>
                    <a:p>
                      <a:pPr algn="ctr"/>
                      <a:endParaRPr lang="en-US" sz="10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aseline="0" dirty="0">
                          <a:latin typeface="黑体"/>
                          <a:ea typeface="黑体"/>
                          <a:cs typeface="黑体"/>
                        </a:rPr>
                        <a:t>不同範疇（</a:t>
                      </a:r>
                      <a:r>
                        <a:rPr lang="en-US" altLang="zh-TW" sz="1000" baseline="0" dirty="0">
                          <a:latin typeface="黑体"/>
                          <a:ea typeface="黑体"/>
                          <a:cs typeface="黑体"/>
                        </a:rPr>
                        <a:t>Category</a:t>
                      </a:r>
                      <a:r>
                        <a:rPr lang="zh-TW" altLang="en-US" sz="1000" baseline="0" dirty="0">
                          <a:latin typeface="黑体"/>
                          <a:ea typeface="黑体"/>
                          <a:cs typeface="黑体"/>
                        </a:rPr>
                        <a:t>）之間的結構對應</a:t>
                      </a:r>
                      <a:r>
                        <a:rPr lang="zh-CN" altLang="en-US" sz="1000" baseline="0" dirty="0">
                          <a:latin typeface="黑体"/>
                          <a:ea typeface="黑体"/>
                          <a:cs typeface="黑体"/>
                        </a:rPr>
                        <a:t>关系（</a:t>
                      </a:r>
                      <a:r>
                        <a:rPr lang="zh-TW" altLang="en-US" sz="1000" dirty="0">
                          <a:latin typeface="黑体"/>
                          <a:ea typeface="黑体"/>
                          <a:cs typeface="黑体"/>
                        </a:rPr>
                        <a:t>函子</a:t>
                      </a:r>
                      <a:r>
                        <a:rPr lang="zh-CN" altLang="zh-TW" sz="1000" dirty="0">
                          <a:latin typeface="黑体"/>
                          <a:ea typeface="黑体"/>
                          <a:cs typeface="黑体"/>
                        </a:rPr>
                        <a:t>，</a:t>
                      </a:r>
                      <a:r>
                        <a:rPr lang="en-US" altLang="zh-TW" sz="1000" dirty="0" err="1">
                          <a:latin typeface="黑体"/>
                          <a:ea typeface="黑体"/>
                          <a:cs typeface="黑体"/>
                        </a:rPr>
                        <a:t>Functor</a:t>
                      </a:r>
                      <a:r>
                        <a:rPr lang="zh-TW" altLang="en-US" sz="1000" dirty="0">
                          <a:latin typeface="黑体"/>
                          <a:ea typeface="黑体"/>
                          <a:cs typeface="黑体"/>
                        </a:rPr>
                        <a:t>）</a:t>
                      </a:r>
                      <a:endParaRPr lang="en-US" sz="1000" dirty="0">
                        <a:latin typeface="黑体"/>
                        <a:ea typeface="黑体"/>
                        <a:cs typeface="黑体"/>
                      </a:endParaRPr>
                    </a:p>
                    <a:p>
                      <a:pPr algn="ctr"/>
                      <a:endParaRPr lang="en-US" sz="1000" dirty="0"/>
                    </a:p>
                  </a:txBody>
                  <a:tcPr marL="68580" marR="68580" marT="34290" marB="34290"/>
                </a:tc>
                <a:tc>
                  <a:txBody>
                    <a:bodyPr/>
                    <a:lstStyle/>
                    <a:p>
                      <a:pPr algn="ctr"/>
                      <a:r>
                        <a:rPr lang="zh-CN" altLang="en-US" sz="1000" dirty="0"/>
                        <a:t>知识地图、战略地图、产业或知识体系的演进过程（过程本身当作一种新旧之间的联系）</a:t>
                      </a:r>
                      <a:endParaRPr lang="en-US" sz="10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1649"/>
            <a:ext cx="8229600" cy="607749"/>
          </a:xfrm>
        </p:spPr>
        <p:txBody>
          <a:bodyPr>
            <a:normAutofit/>
          </a:bodyPr>
          <a:lstStyle/>
          <a:p>
            <a:r>
              <a:rPr lang="zh-CN" altLang="en-US" sz="2700" dirty="0"/>
              <a:t>产业与科学革命的知识体系奠基人：</a:t>
            </a:r>
            <a:r>
              <a:rPr lang="en-US" altLang="zh-CN" sz="2700" dirty="0"/>
              <a:t>Thomas Kuhn</a:t>
            </a:r>
            <a:endParaRPr lang="en-US" sz="2700" dirty="0"/>
          </a:p>
        </p:txBody>
      </p:sp>
      <p:sp>
        <p:nvSpPr>
          <p:cNvPr id="4" name="Title 1"/>
          <p:cNvSpPr txBox="1">
            <a:spLocks/>
          </p:cNvSpPr>
          <p:nvPr/>
        </p:nvSpPr>
        <p:spPr>
          <a:xfrm>
            <a:off x="562992" y="1861931"/>
            <a:ext cx="8229600" cy="2628668"/>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黑体"/>
                <a:ea typeface="黑体"/>
                <a:cs typeface="黑体"/>
              </a:defRPr>
            </a:lvl1pPr>
          </a:lstStyle>
          <a:p>
            <a:endParaRPr lang="en-US" sz="2700" dirty="0">
              <a:solidFill>
                <a:srgbClr val="FF0000"/>
              </a:solidFill>
            </a:endParaRPr>
          </a:p>
        </p:txBody>
      </p:sp>
      <p:pic>
        <p:nvPicPr>
          <p:cNvPr id="3" name="Picture 2"/>
          <p:cNvPicPr>
            <a:picLocks noChangeAspect="1"/>
          </p:cNvPicPr>
          <p:nvPr/>
        </p:nvPicPr>
        <p:blipFill>
          <a:blip r:embed="rId2"/>
          <a:stretch>
            <a:fillRect/>
          </a:stretch>
        </p:blipFill>
        <p:spPr>
          <a:xfrm>
            <a:off x="5433040" y="1379007"/>
            <a:ext cx="2408766" cy="3182318"/>
          </a:xfrm>
          <a:prstGeom prst="rect">
            <a:avLst/>
          </a:prstGeom>
        </p:spPr>
      </p:pic>
      <p:sp>
        <p:nvSpPr>
          <p:cNvPr id="5" name="TextBox 4"/>
          <p:cNvSpPr txBox="1"/>
          <p:nvPr/>
        </p:nvSpPr>
        <p:spPr>
          <a:xfrm>
            <a:off x="1761978" y="4577677"/>
            <a:ext cx="3531736" cy="253916"/>
          </a:xfrm>
          <a:prstGeom prst="rect">
            <a:avLst/>
          </a:prstGeom>
          <a:noFill/>
        </p:spPr>
        <p:txBody>
          <a:bodyPr wrap="none" rtlCol="0">
            <a:spAutoFit/>
          </a:bodyPr>
          <a:lstStyle/>
          <a:p>
            <a:r>
              <a:rPr lang="en-US" sz="1050" b="1" dirty="0">
                <a:solidFill>
                  <a:schemeClr val="bg1"/>
                </a:solidFill>
              </a:rPr>
              <a:t>Thomas Samuel Kuhn</a:t>
            </a:r>
            <a:r>
              <a:rPr lang="en-US" sz="1050" dirty="0">
                <a:solidFill>
                  <a:schemeClr val="bg1"/>
                </a:solidFill>
              </a:rPr>
              <a:t> (</a:t>
            </a:r>
            <a:r>
              <a:rPr lang="en-US" sz="1050" dirty="0">
                <a:solidFill>
                  <a:schemeClr val="bg1"/>
                </a:solidFill>
                <a:hlinkClick r:id="rId3">
                  <a:extLst>
                    <a:ext uri="{A12FA001-AC4F-418D-AE19-62706E023703}">
                      <ahyp:hlinkClr xmlns:ahyp="http://schemas.microsoft.com/office/drawing/2018/hyperlinkcolor" val="tx"/>
                    </a:ext>
                  </a:extLst>
                </a:hlinkClick>
              </a:rPr>
              <a:t>July 18, 1922 – June 17, 1996)</a:t>
            </a:r>
            <a:endParaRPr lang="en-US" sz="1050" dirty="0">
              <a:solidFill>
                <a:schemeClr val="bg1"/>
              </a:solidFill>
            </a:endParaRPr>
          </a:p>
        </p:txBody>
      </p:sp>
      <p:sp>
        <p:nvSpPr>
          <p:cNvPr id="6" name="TextBox 5"/>
          <p:cNvSpPr txBox="1"/>
          <p:nvPr/>
        </p:nvSpPr>
        <p:spPr>
          <a:xfrm>
            <a:off x="2514520" y="4854676"/>
            <a:ext cx="2743059"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Thomas_Kuhn</a:t>
            </a:r>
            <a:endParaRPr lang="en-US" sz="1050" dirty="0">
              <a:solidFill>
                <a:schemeClr val="bg1"/>
              </a:solidFill>
            </a:endParaRPr>
          </a:p>
        </p:txBody>
      </p:sp>
      <p:pic>
        <p:nvPicPr>
          <p:cNvPr id="13" name="Picture 12"/>
          <p:cNvPicPr>
            <a:picLocks noChangeAspect="1"/>
          </p:cNvPicPr>
          <p:nvPr/>
        </p:nvPicPr>
        <p:blipFill>
          <a:blip r:embed="rId4"/>
          <a:stretch>
            <a:fillRect/>
          </a:stretch>
        </p:blipFill>
        <p:spPr>
          <a:xfrm>
            <a:off x="1957596" y="1375716"/>
            <a:ext cx="2096448" cy="3162745"/>
          </a:xfrm>
          <a:prstGeom prst="rect">
            <a:avLst/>
          </a:prstGeom>
        </p:spPr>
      </p:pic>
    </p:spTree>
    <p:extLst>
      <p:ext uri="{BB962C8B-B14F-4D97-AF65-F5344CB8AC3E}">
        <p14:creationId xmlns:p14="http://schemas.microsoft.com/office/powerpoint/2010/main" val="37476987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88" y="194012"/>
            <a:ext cx="7886700" cy="738895"/>
          </a:xfrm>
        </p:spPr>
        <p:txBody>
          <a:bodyPr/>
          <a:lstStyle/>
          <a:p>
            <a:r>
              <a:rPr lang="zh-CN" altLang="en-US" dirty="0"/>
              <a:t>分析产业变革的</a:t>
            </a:r>
            <a:r>
              <a:rPr lang="en-US" altLang="zh-CN" dirty="0"/>
              <a:t>Kuhn Cycle</a:t>
            </a:r>
            <a:endParaRPr lang="en-US" dirty="0"/>
          </a:p>
        </p:txBody>
      </p:sp>
      <p:sp>
        <p:nvSpPr>
          <p:cNvPr id="3" name="Content Placeholder 2"/>
          <p:cNvSpPr>
            <a:spLocks noGrp="1"/>
          </p:cNvSpPr>
          <p:nvPr>
            <p:ph idx="1"/>
          </p:nvPr>
        </p:nvSpPr>
        <p:spPr>
          <a:xfrm>
            <a:off x="457200" y="4345860"/>
            <a:ext cx="8229601" cy="797640"/>
          </a:xfrm>
        </p:spPr>
        <p:txBody>
          <a:bodyPr>
            <a:normAutofit/>
          </a:bodyPr>
          <a:lstStyle/>
          <a:p>
            <a:r>
              <a:rPr lang="zh-CN" altLang="en-US" sz="1350" dirty="0"/>
              <a:t>产业变革来自新科学知识或新工程科技所带来的“危机”，特别是认知过程中的各种困扰。</a:t>
            </a:r>
            <a:endParaRPr lang="en-US" sz="1350" dirty="0"/>
          </a:p>
          <a:p>
            <a:r>
              <a:rPr lang="en-US" sz="1350" dirty="0"/>
              <a:t>http://</a:t>
            </a:r>
            <a:r>
              <a:rPr lang="en-US" sz="1350" dirty="0" err="1"/>
              <a:t>www.thwink.org</a:t>
            </a:r>
            <a:r>
              <a:rPr lang="en-US" sz="1350" dirty="0"/>
              <a:t>/sustain/glossary/</a:t>
            </a:r>
            <a:r>
              <a:rPr lang="en-US" sz="1350" dirty="0" err="1"/>
              <a:t>KuhnCycle.htm</a:t>
            </a:r>
            <a:endParaRPr lang="en-US" sz="1350" dirty="0"/>
          </a:p>
        </p:txBody>
      </p:sp>
      <p:pic>
        <p:nvPicPr>
          <p:cNvPr id="4" name="Picture 3"/>
          <p:cNvPicPr>
            <a:picLocks noChangeAspect="1"/>
          </p:cNvPicPr>
          <p:nvPr/>
        </p:nvPicPr>
        <p:blipFill>
          <a:blip r:embed="rId2"/>
          <a:stretch>
            <a:fillRect/>
          </a:stretch>
        </p:blipFill>
        <p:spPr>
          <a:xfrm>
            <a:off x="2456872" y="1013273"/>
            <a:ext cx="4324928" cy="3188010"/>
          </a:xfrm>
          <a:prstGeom prst="rect">
            <a:avLst/>
          </a:prstGeom>
        </p:spPr>
      </p:pic>
    </p:spTree>
    <p:extLst>
      <p:ext uri="{BB962C8B-B14F-4D97-AF65-F5344CB8AC3E}">
        <p14:creationId xmlns:p14="http://schemas.microsoft.com/office/powerpoint/2010/main" val="735663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98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spTree>
    <p:extLst>
      <p:ext uri="{BB962C8B-B14F-4D97-AF65-F5344CB8AC3E}">
        <p14:creationId xmlns:p14="http://schemas.microsoft.com/office/powerpoint/2010/main" val="3436905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Universality : </a:t>
            </a:r>
            <a:r>
              <a:rPr lang="zh-CN" altLang="en-US" dirty="0"/>
              <a:t>新旧合冶，殊途同归</a:t>
            </a:r>
            <a:endParaRPr lang="en-US" dirty="0"/>
          </a:p>
        </p:txBody>
      </p:sp>
      <p:graphicFrame>
        <p:nvGraphicFramePr>
          <p:cNvPr id="6" name="内容占位符 5">
            <a:extLst>
              <a:ext uri="{FF2B5EF4-FFF2-40B4-BE49-F238E27FC236}">
                <a16:creationId xmlns:a16="http://schemas.microsoft.com/office/drawing/2014/main" id="{4384093C-AF07-4AB7-A620-C8A00DAD39F5}"/>
              </a:ext>
            </a:extLst>
          </p:cNvPr>
          <p:cNvGraphicFramePr>
            <a:graphicFrameLocks noGrp="1"/>
          </p:cNvGraphicFramePr>
          <p:nvPr>
            <p:ph idx="1"/>
          </p:nvPr>
        </p:nvGraphicFramePr>
        <p:xfrm>
          <a:off x="557073" y="1222244"/>
          <a:ext cx="8229600" cy="375666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837437820"/>
                    </a:ext>
                  </a:extLst>
                </a:gridCol>
                <a:gridCol w="685800">
                  <a:extLst>
                    <a:ext uri="{9D8B030D-6E8A-4147-A177-3AD203B41FA5}">
                      <a16:colId xmlns:a16="http://schemas.microsoft.com/office/drawing/2014/main" val="1363240658"/>
                    </a:ext>
                  </a:extLst>
                </a:gridCol>
                <a:gridCol w="1371600">
                  <a:extLst>
                    <a:ext uri="{9D8B030D-6E8A-4147-A177-3AD203B41FA5}">
                      <a16:colId xmlns:a16="http://schemas.microsoft.com/office/drawing/2014/main" val="786702839"/>
                    </a:ext>
                  </a:extLst>
                </a:gridCol>
                <a:gridCol w="1433744">
                  <a:extLst>
                    <a:ext uri="{9D8B030D-6E8A-4147-A177-3AD203B41FA5}">
                      <a16:colId xmlns:a16="http://schemas.microsoft.com/office/drawing/2014/main" val="4050617412"/>
                    </a:ext>
                  </a:extLst>
                </a:gridCol>
                <a:gridCol w="1298360">
                  <a:extLst>
                    <a:ext uri="{9D8B030D-6E8A-4147-A177-3AD203B41FA5}">
                      <a16:colId xmlns:a16="http://schemas.microsoft.com/office/drawing/2014/main" val="3787831595"/>
                    </a:ext>
                  </a:extLst>
                </a:gridCol>
                <a:gridCol w="1382696">
                  <a:extLst>
                    <a:ext uri="{9D8B030D-6E8A-4147-A177-3AD203B41FA5}">
                      <a16:colId xmlns:a16="http://schemas.microsoft.com/office/drawing/2014/main" val="722706714"/>
                    </a:ext>
                  </a:extLst>
                </a:gridCol>
                <a:gridCol w="1371600">
                  <a:extLst>
                    <a:ext uri="{9D8B030D-6E8A-4147-A177-3AD203B41FA5}">
                      <a16:colId xmlns:a16="http://schemas.microsoft.com/office/drawing/2014/main" val="778903763"/>
                    </a:ext>
                  </a:extLst>
                </a:gridCol>
              </a:tblGrid>
              <a:tr h="480060">
                <a:tc>
                  <a:txBody>
                    <a:bodyPr/>
                    <a:lstStyle/>
                    <a:p>
                      <a:r>
                        <a:rPr lang="zh-CN" altLang="en-US" sz="1400" dirty="0">
                          <a:latin typeface="STXingkai" panose="02010800040101010101" pitchFamily="2" charset="-122"/>
                          <a:ea typeface="STXingkai" panose="02010800040101010101" pitchFamily="2" charset="-122"/>
                        </a:rPr>
                        <a:t>学说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范畴论</a:t>
                      </a:r>
                    </a:p>
                    <a:p>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物理学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柏拉图</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理想国</a:t>
                      </a:r>
                      <a:r>
                        <a:rPr lang="en-US" altLang="zh-CN" sz="1400" dirty="0">
                          <a:latin typeface="STXingkai" panose="02010800040101010101" pitchFamily="2" charset="-122"/>
                          <a:ea typeface="STXingkai" panose="02010800040101010101" pitchFamily="2" charset="-122"/>
                        </a:rPr>
                        <a:t>》</a:t>
                      </a:r>
                      <a:r>
                        <a:rPr lang="zh-CN" altLang="en-US" sz="1400" dirty="0">
                          <a:latin typeface="STXingkai" panose="02010800040101010101" pitchFamily="2" charset="-122"/>
                          <a:ea typeface="STXingkai" panose="02010800040101010101" pitchFamily="2" charset="-122"/>
                        </a:rPr>
                        <a:t>中的洞喻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东方文化</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计算思维</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034726549"/>
                  </a:ext>
                </a:extLst>
              </a:tr>
              <a:tr h="685800">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对象</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基本粒子</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影像、理念</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影子、木偶</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感官（六触、十二处、十八界）、本性</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输入、输出的比特和量子比特数据</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866183747"/>
                  </a:ext>
                </a:extLst>
              </a:tr>
              <a:tr h="891540">
                <a:tc>
                  <a:txBody>
                    <a:bodyPr/>
                    <a:lstStyle/>
                    <a:p>
                      <a:r>
                        <a:rPr lang="zh-CN" altLang="en-US" sz="1400" dirty="0">
                          <a:latin typeface="STXingkai" panose="02010800040101010101" pitchFamily="2" charset="-122"/>
                          <a:ea typeface="STXingkai" panose="02010800040101010101" pitchFamily="2" charset="-122"/>
                        </a:rPr>
                        <a:t>关系</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箭头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四种相互作用</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投射，显现</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火光映射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缘起</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通用的逻辑门或</a:t>
                      </a:r>
                      <a:r>
                        <a:rPr lang="en-US" altLang="zh-CN" sz="1400" dirty="0">
                          <a:latin typeface="STXingkai" panose="02010800040101010101" pitchFamily="2" charset="-122"/>
                          <a:ea typeface="STXingkai" panose="02010800040101010101" pitchFamily="2" charset="-122"/>
                        </a:rPr>
                        <a:t>Hamiltonian</a:t>
                      </a:r>
                      <a:r>
                        <a:rPr lang="zh-CN" altLang="en-US" sz="1400" dirty="0">
                          <a:latin typeface="STXingkai" panose="02010800040101010101" pitchFamily="2" charset="-122"/>
                          <a:ea typeface="STXingkai" panose="02010800040101010101" pitchFamily="2" charset="-122"/>
                        </a:rPr>
                        <a:t>时间演化、拓扑结构变换</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249841301"/>
                  </a:ext>
                </a:extLst>
              </a:tr>
              <a:tr h="1097280">
                <a:tc>
                  <a:txBody>
                    <a:bodyPr/>
                    <a:lstStyle/>
                    <a:p>
                      <a:r>
                        <a:rPr lang="zh-CN" altLang="en-US" sz="1400" dirty="0">
                          <a:latin typeface="STXingkai" panose="02010800040101010101" pitchFamily="2" charset="-122"/>
                          <a:ea typeface="STXingkai" panose="02010800040101010101" pitchFamily="2" charset="-122"/>
                        </a:rPr>
                        <a:t>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映射结构</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大统一理论</a:t>
                      </a:r>
                      <a:r>
                        <a:rPr lang="en-US" altLang="zh-CN" sz="1400" dirty="0">
                          <a:latin typeface="STXingkai" panose="02010800040101010101" pitchFamily="2" charset="-122"/>
                          <a:ea typeface="STXingkai" panose="02010800040101010101" pitchFamily="2" charset="-122"/>
                        </a:rPr>
                        <a:t>(QM/SR/GR/GFT)</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以辩证法为主体的城邦护卫者的教育学</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从洞内到地面的显现过程</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中观（性空），唯识（缘起现象），心学（惟精惟一，允执厥中）</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逻辑门线路模式、绝热演化模式、拓扑变换模式</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482349773"/>
                  </a:ext>
                </a:extLst>
              </a:tr>
              <a:tr h="480060">
                <a:tc>
                  <a:txBody>
                    <a:bodyPr/>
                    <a:lstStyle/>
                    <a:p>
                      <a:r>
                        <a:rPr lang="zh-CN" altLang="en-US" sz="1400" dirty="0">
                          <a:latin typeface="STXingkai" panose="02010800040101010101" pitchFamily="2" charset="-122"/>
                          <a:ea typeface="STXingkai" panose="02010800040101010101" pitchFamily="2" charset="-122"/>
                        </a:rPr>
                        <a:t>主客观之间</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接近打通：量子测量</a:t>
                      </a:r>
                      <a:endParaRPr lang="en-US" sz="1400" dirty="0">
                        <a:latin typeface="STXingkai" panose="02010800040101010101" pitchFamily="2" charset="-122"/>
                        <a:ea typeface="STXingkai" panose="02010800040101010101" pitchFamily="2" charset="-122"/>
                      </a:endParaRPr>
                    </a:p>
                  </a:txBody>
                  <a:tcPr marL="68580" marR="68580" marT="34290" marB="34290"/>
                </a:tc>
                <a:tc gridSpan="2">
                  <a:txBody>
                    <a:bodyPr/>
                    <a:lstStyle/>
                    <a:p>
                      <a:r>
                        <a:rPr lang="zh-CN" altLang="en-US" sz="1400" dirty="0">
                          <a:latin typeface="STXingkai" panose="02010800040101010101" pitchFamily="2" charset="-122"/>
                          <a:ea typeface="STXingkai" panose="02010800040101010101" pitchFamily="2" charset="-122"/>
                        </a:rPr>
                        <a:t>留有空间：“假设”</a:t>
                      </a:r>
                      <a:endParaRPr lang="en-US" sz="1400" dirty="0">
                        <a:latin typeface="STXingkai" panose="02010800040101010101" pitchFamily="2" charset="-122"/>
                        <a:ea typeface="STXingkai" panose="02010800040101010101" pitchFamily="2" charset="-122"/>
                      </a:endParaRPr>
                    </a:p>
                  </a:txBody>
                  <a:tcPr marL="68580" marR="68580" marT="34290" marB="34290"/>
                </a:tc>
                <a:tc hMerge="1">
                  <a:txBody>
                    <a:bodyPr/>
                    <a:lstStyle/>
                    <a:p>
                      <a:endParaRPr lang="en-US" dirty="0"/>
                    </a:p>
                  </a:txBody>
                  <a:tcPr/>
                </a:tc>
                <a:tc>
                  <a:txBody>
                    <a:bodyPr/>
                    <a:lstStyle/>
                    <a:p>
                      <a:r>
                        <a:rPr lang="zh-CN" altLang="en-US" sz="1400" dirty="0">
                          <a:latin typeface="STXingkai" panose="02010800040101010101" pitchFamily="2" charset="-122"/>
                          <a:ea typeface="STXingkai" panose="02010800040101010101" pitchFamily="2" charset="-122"/>
                        </a:rPr>
                        <a:t>打通</a:t>
                      </a:r>
                      <a:endParaRPr lang="en-US" sz="1400" dirty="0">
                        <a:latin typeface="STXingkai" panose="02010800040101010101" pitchFamily="2" charset="-122"/>
                        <a:ea typeface="STXingkai" panose="02010800040101010101" pitchFamily="2" charset="-122"/>
                      </a:endParaRPr>
                    </a:p>
                  </a:txBody>
                  <a:tcPr marL="68580" marR="68580" marT="34290" marB="34290"/>
                </a:tc>
                <a:tc>
                  <a:txBody>
                    <a:bodyPr/>
                    <a:lstStyle/>
                    <a:p>
                      <a:r>
                        <a:rPr lang="zh-CN" altLang="en-US" sz="1400" dirty="0">
                          <a:latin typeface="STXingkai" panose="02010800040101010101" pitchFamily="2" charset="-122"/>
                          <a:ea typeface="STXingkai" panose="02010800040101010101" pitchFamily="2" charset="-122"/>
                        </a:rPr>
                        <a:t>人脑是一台量子计算机？</a:t>
                      </a:r>
                      <a:endParaRPr lang="en-US" sz="1400" dirty="0">
                        <a:latin typeface="STXingkai" panose="02010800040101010101" pitchFamily="2" charset="-122"/>
                        <a:ea typeface="STXingkai" panose="02010800040101010101" pitchFamily="2" charset="-122"/>
                      </a:endParaRPr>
                    </a:p>
                  </a:txBody>
                  <a:tcPr marL="68580" marR="68580" marT="34290" marB="34290"/>
                </a:tc>
                <a:extLst>
                  <a:ext uri="{0D108BD9-81ED-4DB2-BD59-A6C34878D82A}">
                    <a16:rowId xmlns:a16="http://schemas.microsoft.com/office/drawing/2014/main" val="3614693182"/>
                  </a:ext>
                </a:extLst>
              </a:tr>
            </a:tbl>
          </a:graphicData>
        </a:graphic>
      </p:graphicFrame>
    </p:spTree>
    <p:extLst>
      <p:ext uri="{BB962C8B-B14F-4D97-AF65-F5344CB8AC3E}">
        <p14:creationId xmlns:p14="http://schemas.microsoft.com/office/powerpoint/2010/main" val="40639600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817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Arrows are “mappings” between objects, categories and </a:t>
            </a:r>
            <a:r>
              <a:rPr lang="en-US" altLang="zh-CN" sz="2000" b="1" dirty="0" err="1">
                <a:solidFill>
                  <a:schemeClr val="bg1"/>
                </a:solidFill>
                <a:latin typeface="Arial" charset="0"/>
                <a:ea typeface="Arial" charset="0"/>
                <a:cs typeface="Arial" charset="0"/>
              </a:rPr>
              <a:t>functors</a:t>
            </a:r>
            <a:endParaRPr lang="zh-CN" altLang="en-US" sz="2000" b="1" dirty="0">
              <a:solidFill>
                <a:schemeClr val="bg1"/>
              </a:solidFill>
              <a:latin typeface="Arial" charset="0"/>
              <a:ea typeface="Arial" charset="0"/>
              <a:cs typeface="Arial" charset="0"/>
            </a:endParaRPr>
          </a:p>
        </p:txBody>
      </p:sp>
      <mc:AlternateContent xmlns:mc="http://schemas.openxmlformats.org/markup-compatibility/2006">
        <mc:Choice xmlns:a14="http://schemas.microsoft.com/office/drawing/2010/main"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03" t="-3125" r="-1802" b="-25000"/>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FFFF00"/>
                </a:solidFill>
                <a:latin typeface="Arial" charset="0"/>
                <a:ea typeface="方正兰亭超细黑简体" charset="0"/>
              </a:rPr>
              <a:t>Arrow chasing</a:t>
            </a:r>
            <a:r>
              <a:rPr lang="en-US" altLang="x-none" sz="1800" dirty="0">
                <a:solidFill>
                  <a:srgbClr val="FFFF00"/>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function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𝑜𝑏𝑗𝑒𝑐𝑡𝑠</m:t>
                    </m:r>
                  </m:oMath>
                </a14:m>
                <a:endParaRPr lang="en-US" altLang="x-none" sz="1050" dirty="0">
                  <a:solidFill>
                    <a:srgbClr val="FFFF00"/>
                  </a:solidFill>
                  <a:latin typeface="Arial" charset="0"/>
                  <a:ea typeface="方正兰亭超细黑简体" charset="0"/>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a:t>
                </a:r>
                <a:r>
                  <a:rPr lang="en-US" altLang="x-none" sz="1050" dirty="0" err="1">
                    <a:solidFill>
                      <a:srgbClr val="FFFF00"/>
                    </a:solidFill>
                    <a:latin typeface="Arial" charset="0"/>
                    <a:ea typeface="方正兰亭超细黑简体" charset="0"/>
                  </a:rPr>
                  <a:t>Functor</a:t>
                </a:r>
                <a:r>
                  <a:rPr lang="en-US" altLang="x-none" sz="1050" dirty="0">
                    <a:solidFill>
                      <a:srgbClr val="FFFF00"/>
                    </a:solidFill>
                    <a:latin typeface="Arial" charset="0"/>
                    <a:ea typeface="方正兰亭超细黑简体" charset="0"/>
                  </a:rPr>
                  <a:t> </a:t>
                </a:r>
                <a14:m>
                  <m:oMath xmlns:m="http://schemas.openxmlformats.org/officeDocument/2006/math">
                    <m:r>
                      <a:rPr lang="en-US" altLang="x-none" sz="1050" i="1" dirty="0">
                        <a:solidFill>
                          <a:srgbClr val="FFFF00"/>
                        </a:solidFill>
                        <a:latin typeface="Cambria Math" charset="0"/>
                        <a:ea typeface="方正兰亭超细黑简体" charset="0"/>
                      </a:rPr>
                      <m:t>𝑐𝑜𝑚𝑝𝑎𝑟𝑒𝑠</m:t>
                    </m:r>
                    <m:r>
                      <a:rPr lang="en-US" altLang="x-none" sz="1050" i="1" dirty="0">
                        <a:solidFill>
                          <a:srgbClr val="FFFF00"/>
                        </a:solidFill>
                        <a:latin typeface="Cambria Math" charset="0"/>
                        <a:ea typeface="方正兰亭超细黑简体" charset="0"/>
                      </a:rPr>
                      <m:t> </m:t>
                    </m:r>
                    <m:r>
                      <a:rPr lang="en-US" altLang="x-none" sz="1050" i="1" dirty="0">
                        <a:solidFill>
                          <a:srgbClr val="FFFF00"/>
                        </a:solidFill>
                        <a:latin typeface="Cambria Math" charset="0"/>
                        <a:ea typeface="方正兰亭超细黑简体" charset="0"/>
                      </a:rPr>
                      <m:t>𝑡𝑤𝑜</m:t>
                    </m:r>
                    <m:r>
                      <a:rPr lang="en-US" altLang="x-none" sz="1050" i="1" dirty="0">
                        <a:solidFill>
                          <a:srgbClr val="FFFF00"/>
                        </a:solidFill>
                        <a:latin typeface="Cambria Math" charset="0"/>
                        <a:ea typeface="方正兰亭超细黑简体" charset="0"/>
                      </a:rPr>
                      <m:t> </m:t>
                    </m:r>
                  </m:oMath>
                </a14:m>
                <a:r>
                  <a:rPr lang="en-US" altLang="x-none" sz="1050" dirty="0">
                    <a:solidFill>
                      <a:srgbClr val="FFFF00"/>
                    </a:solidFill>
                    <a:latin typeface="Arial" charset="0"/>
                    <a:ea typeface="方正兰亭超细黑简体" charset="0"/>
                  </a:rPr>
                  <a:t>categories</a:t>
                </a:r>
              </a:p>
            </p:txBody>
          </p:sp>
        </mc:Choice>
        <mc:Fallback>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70" t="-9677" r="-1770" b="-29032"/>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FFFF00"/>
                </a:solidFill>
                <a:latin typeface="Arial" charset="0"/>
                <a:ea typeface="方正兰亭超细黑简体" charset="0"/>
              </a:rPr>
              <a:t>A Natural Transformation compares two </a:t>
            </a:r>
            <a:r>
              <a:rPr lang="en-US" altLang="x-none" sz="1050" dirty="0" err="1">
                <a:solidFill>
                  <a:srgbClr val="FFFF00"/>
                </a:solidFill>
                <a:latin typeface="Arial" charset="0"/>
                <a:ea typeface="方正兰亭超细黑简体" charset="0"/>
              </a:rPr>
              <a:t>Fuctors</a:t>
            </a:r>
            <a:endParaRPr lang="en-US" altLang="x-none" sz="1050" dirty="0">
              <a:solidFill>
                <a:srgbClr val="FFFF00"/>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679" t="-13333" r="-893" b="-26667"/>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mc:Choice xmlns:a14="http://schemas.microsoft.com/office/drawing/2010/main"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28" t="-6452" r="-5128"/>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348"/>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6667" r="-26667" b="-15000"/>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4937031" y="2081712"/>
            <a:ext cx="2370586" cy="113972"/>
          </a:xfrm>
          <a:prstGeom prst="curvedConnector4">
            <a:avLst>
              <a:gd name="adj1" fmla="val 46981"/>
              <a:gd name="adj2" fmla="val 301843"/>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3761" y="1492310"/>
            <a:ext cx="12758" cy="2397890"/>
          </a:xfrm>
          <a:prstGeom prst="curvedConnector3">
            <a:avLst>
              <a:gd name="adj1" fmla="val 189181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489464"/>
            <a:ext cx="110011" cy="2304442"/>
          </a:xfrm>
          <a:prstGeom prst="curvedConnector4">
            <a:avLst>
              <a:gd name="adj1" fmla="val -207797"/>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9" y="2391904"/>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332251"/>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392393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7897" y="0"/>
            <a:ext cx="7288207" cy="5143500"/>
          </a:xfrm>
          <a:prstGeom prst="rect">
            <a:avLst/>
          </a:prstGeom>
        </p:spPr>
      </p:pic>
    </p:spTree>
    <p:extLst>
      <p:ext uri="{BB962C8B-B14F-4D97-AF65-F5344CB8AC3E}">
        <p14:creationId xmlns:p14="http://schemas.microsoft.com/office/powerpoint/2010/main" val="1158228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174490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Complex Diagram Can be Simplified by Category Theory</a:t>
            </a:r>
            <a:endParaRPr lang="zh-CN" altLang="en-US" sz="2000" b="1" dirty="0">
              <a:solidFill>
                <a:schemeClr val="bg1"/>
              </a:solidFill>
              <a:latin typeface="Arial" charset="0"/>
              <a:ea typeface="Arial" charset="0"/>
              <a:cs typeface="Arial" charset="0"/>
            </a:endParaRPr>
          </a:p>
        </p:txBody>
      </p:sp>
      <p:sp>
        <p:nvSpPr>
          <p:cNvPr id="11" name="矩形 35"/>
          <p:cNvSpPr>
            <a:spLocks noChangeArrowheads="1"/>
          </p:cNvSpPr>
          <p:nvPr/>
        </p:nvSpPr>
        <p:spPr bwMode="auto">
          <a:xfrm>
            <a:off x="7827296" y="1292299"/>
            <a:ext cx="77390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s-ES" sz="1400" b="1" dirty="0">
                <a:solidFill>
                  <a:srgbClr val="FFFFFF"/>
                </a:solidFill>
                <a:latin typeface="Arial" charset="0"/>
                <a:ea typeface="方正兰亭超细黑简体" charset="0"/>
              </a:rPr>
              <a:t>CATEGORY</a:t>
            </a:r>
            <a:br>
              <a:rPr lang="es-ES" sz="1400" b="1" dirty="0">
                <a:solidFill>
                  <a:srgbClr val="FFFFFF"/>
                </a:solidFill>
                <a:latin typeface="Arial" charset="0"/>
                <a:ea typeface="方正兰亭超细黑简体" charset="0"/>
              </a:rPr>
            </a:br>
            <a:r>
              <a:rPr lang="es-ES" sz="1400" b="1" dirty="0">
                <a:solidFill>
                  <a:srgbClr val="FFFFFF"/>
                </a:solidFill>
                <a:latin typeface="Arial" charset="0"/>
                <a:ea typeface="方正兰亭超细黑简体" charset="0"/>
              </a:rPr>
              <a:t>THEORY</a:t>
            </a:r>
          </a:p>
          <a:p>
            <a:pPr defTabSz="685783" fontAlgn="base">
              <a:spcBef>
                <a:spcPct val="0"/>
              </a:spcBef>
              <a:spcAft>
                <a:spcPct val="0"/>
              </a:spcAft>
            </a:pPr>
            <a:endParaRPr lang="es-ES" sz="1400" dirty="0">
              <a:solidFill>
                <a:srgbClr val="FFFFFF"/>
              </a:solidFill>
              <a:latin typeface="Arial" charset="0"/>
              <a:ea typeface="方正兰亭超细黑简体" charset="0"/>
            </a:endParaRPr>
          </a:p>
          <a:p>
            <a:pPr defTabSz="685783" fontAlgn="base">
              <a:spcBef>
                <a:spcPct val="0"/>
              </a:spcBef>
              <a:spcAft>
                <a:spcPct val="0"/>
              </a:spcAft>
            </a:pPr>
            <a:r>
              <a:rPr lang="es-ES" sz="1400" dirty="0">
                <a:solidFill>
                  <a:srgbClr val="FFFFFF"/>
                </a:solidFill>
                <a:latin typeface="Arial" charset="0"/>
                <a:ea typeface="方正兰亭超细黑简体" charset="0"/>
              </a:rPr>
              <a:t>OPN </a:t>
            </a:r>
            <a:r>
              <a:rPr lang="es-ES" sz="1400" dirty="0" err="1">
                <a:solidFill>
                  <a:srgbClr val="FFFFFF"/>
                </a:solidFill>
                <a:latin typeface="Arial" charset="0"/>
                <a:ea typeface="方正兰亭超细黑简体" charset="0"/>
              </a:rPr>
              <a:t>Program</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a:solidFill>
                  <a:srgbClr val="FFFFFF"/>
                </a:solidFill>
                <a:latin typeface="Arial" charset="0"/>
                <a:ea typeface="方正兰亭超细黑简体" charset="0"/>
              </a:rPr>
              <a:t>computes </a:t>
            </a:r>
            <a:r>
              <a:rPr lang="es-ES" sz="1400" dirty="0" err="1">
                <a:solidFill>
                  <a:srgbClr val="FFFFFF"/>
                </a:solidFill>
                <a:latin typeface="Arial" charset="0"/>
                <a:ea typeface="方正兰亭超细黑简体" charset="0"/>
              </a:rPr>
              <a:t>all</a:t>
            </a:r>
            <a:r>
              <a:rPr lang="es-ES" sz="1400" dirty="0">
                <a:solidFill>
                  <a:srgbClr val="FFFFFF"/>
                </a:solidFill>
                <a:latin typeface="Arial" charset="0"/>
                <a:ea typeface="方正兰亭超细黑简体" charset="0"/>
              </a:rPr>
              <a:t> </a:t>
            </a:r>
            <a:br>
              <a:rPr lang="es-ES" sz="1400" dirty="0">
                <a:solidFill>
                  <a:srgbClr val="FFFFFF"/>
                </a:solidFill>
                <a:latin typeface="Arial" charset="0"/>
                <a:ea typeface="方正兰亭超细黑简体" charset="0"/>
              </a:rPr>
            </a:b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err="1">
                <a:solidFill>
                  <a:srgbClr val="FFFFFF"/>
                </a:solidFill>
                <a:latin typeface="Arial" charset="0"/>
                <a:ea typeface="方正兰亭超细黑简体" charset="0"/>
              </a:rPr>
              <a:t>trayectories</a:t>
            </a:r>
            <a:r>
              <a:rPr lang="es-ES" sz="1400" dirty="0">
                <a:solidFill>
                  <a:srgbClr val="FFFFFF"/>
                </a:solidFill>
                <a:latin typeface="Arial" charset="0"/>
                <a:ea typeface="方正兰亭超细黑简体" charset="0"/>
              </a:rPr>
              <a:t>  to  </a:t>
            </a:r>
          </a:p>
          <a:p>
            <a:pPr defTabSz="685783" fontAlgn="base">
              <a:spcBef>
                <a:spcPct val="0"/>
              </a:spcBef>
              <a:spcAft>
                <a:spcPct val="0"/>
              </a:spcAft>
            </a:pP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r>
              <a:rPr lang="es-ES" sz="1400" dirty="0">
                <a:solidFill>
                  <a:srgbClr val="FFFFFF"/>
                </a:solidFill>
                <a:latin typeface="Arial" charset="0"/>
                <a:ea typeface="方正兰亭超细黑简体" charset="0"/>
              </a:rPr>
              <a:t> and </a:t>
            </a:r>
          </a:p>
          <a:p>
            <a:pPr defTabSz="685783" fontAlgn="base">
              <a:spcBef>
                <a:spcPct val="0"/>
              </a:spcBef>
              <a:spcAft>
                <a:spcPct val="0"/>
              </a:spcAft>
            </a:pPr>
            <a:r>
              <a:rPr lang="es-ES" sz="1400" dirty="0">
                <a:solidFill>
                  <a:srgbClr val="FFFFFF"/>
                </a:solidFill>
                <a:latin typeface="Arial" charset="0"/>
                <a:ea typeface="方正兰亭超细黑简体" charset="0"/>
              </a:rPr>
              <a:t>back</a:t>
            </a:r>
          </a:p>
          <a:p>
            <a:pPr defTabSz="685783" fontAlgn="base">
              <a:spcBef>
                <a:spcPct val="0"/>
              </a:spcBef>
              <a:spcAft>
                <a:spcPct val="0"/>
              </a:spcAft>
            </a:pPr>
            <a:endParaRPr lang="en-GB" sz="1400" dirty="0">
              <a:solidFill>
                <a:srgbClr val="000000"/>
              </a:solidFill>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8625" y="557214"/>
            <a:ext cx="7398670" cy="39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843644" y="4053709"/>
            <a:ext cx="1300356" cy="723275"/>
          </a:xfrm>
          <a:prstGeom prst="rect">
            <a:avLst/>
          </a:prstGeom>
          <a:noFill/>
        </p:spPr>
        <p:txBody>
          <a:bodyPr wrap="none" rtlCol="0">
            <a:spAutoFit/>
          </a:bodyPr>
          <a:lstStyle/>
          <a:p>
            <a:pPr defTabSz="685783" eaLnBrk="0" fontAlgn="base" hangingPunct="0">
              <a:spcBef>
                <a:spcPct val="0"/>
              </a:spcBef>
              <a:spcAft>
                <a:spcPct val="0"/>
              </a:spcAft>
            </a:pPr>
            <a:r>
              <a:rPr lang="en-US" altLang="ja-JP" dirty="0">
                <a:solidFill>
                  <a:srgbClr val="FFFFFF"/>
                </a:solidFill>
                <a:latin typeface="Arial" charset="0"/>
                <a:ea typeface="Arial" charset="0"/>
                <a:cs typeface="Arial" charset="0"/>
              </a:rPr>
              <a:t>Author:</a:t>
            </a:r>
          </a:p>
          <a:p>
            <a:pPr defTabSz="685783" eaLnBrk="0" fontAlgn="base" hangingPunct="0">
              <a:spcBef>
                <a:spcPct val="0"/>
              </a:spcBef>
              <a:spcAft>
                <a:spcPct val="0"/>
              </a:spcAft>
            </a:pPr>
            <a:r>
              <a:rPr lang="en-US" altLang="ja-JP" dirty="0">
                <a:solidFill>
                  <a:srgbClr val="ED7D31"/>
                </a:solidFill>
                <a:latin typeface="Arial" charset="0"/>
                <a:ea typeface="Arial" charset="0"/>
                <a:cs typeface="Arial" charset="0"/>
              </a:rPr>
              <a:t>Benjamin Koo</a:t>
            </a:r>
          </a:p>
          <a:p>
            <a:pPr defTabSz="685783" eaLnBrk="0" fontAlgn="base" hangingPunct="0">
              <a:spcBef>
                <a:spcPct val="0"/>
              </a:spcBef>
              <a:spcAft>
                <a:spcPct val="0"/>
              </a:spcAft>
            </a:pPr>
            <a:endParaRPr lang="es-ES" sz="1300" dirty="0"/>
          </a:p>
        </p:txBody>
      </p:sp>
    </p:spTree>
    <p:extLst>
      <p:ext uri="{BB962C8B-B14F-4D97-AF65-F5344CB8AC3E}">
        <p14:creationId xmlns:p14="http://schemas.microsoft.com/office/powerpoint/2010/main" val="4222475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1" name="矩形 1"/>
          <p:cNvSpPr>
            <a:spLocks noChangeArrowheads="1"/>
          </p:cNvSpPr>
          <p:nvPr/>
        </p:nvSpPr>
        <p:spPr bwMode="auto">
          <a:xfrm>
            <a:off x="428626" y="79375"/>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Guide book</a:t>
            </a:r>
            <a:endParaRPr lang="zh-CN" altLang="en-US" sz="2000" b="1" dirty="0">
              <a:solidFill>
                <a:schemeClr val="bg1"/>
              </a:solidFill>
              <a:latin typeface="Arial" charset="0"/>
              <a:ea typeface="Arial" charset="0"/>
              <a:cs typeface="Arial" charset="0"/>
            </a:endParaRPr>
          </a:p>
        </p:txBody>
      </p:sp>
      <p:sp>
        <p:nvSpPr>
          <p:cNvPr id="7" name="Rectangle 6"/>
          <p:cNvSpPr/>
          <p:nvPr/>
        </p:nvSpPr>
        <p:spPr>
          <a:xfrm>
            <a:off x="4965404" y="2580712"/>
            <a:ext cx="3604437" cy="492443"/>
          </a:xfrm>
          <a:prstGeom prst="rect">
            <a:avLst/>
          </a:prstGeom>
        </p:spPr>
        <p:txBody>
          <a:bodyPr wrap="square">
            <a:spAutoFit/>
          </a:bodyPr>
          <a:lstStyle/>
          <a:p>
            <a:pPr defTabSz="685783" eaLnBrk="0" fontAlgn="base" hangingPunct="0">
              <a:spcBef>
                <a:spcPct val="0"/>
              </a:spcBef>
              <a:spcAft>
                <a:spcPct val="0"/>
              </a:spcAft>
            </a:pPr>
            <a:r>
              <a:rPr lang="en-US" sz="1300" dirty="0">
                <a:solidFill>
                  <a:schemeClr val="bg1"/>
                </a:solidFill>
                <a:hlinkClick r:id="rId5">
                  <a:extLst>
                    <a:ext uri="{A12FA001-AC4F-418D-AE19-62706E023703}">
                      <ahyp:hlinkClr xmlns:ahyp="http://schemas.microsoft.com/office/drawing/2018/hyperlinkcolor" val="tx"/>
                    </a:ext>
                  </a:extLst>
                </a:hlinkClick>
              </a:rPr>
              <a:t>https://dewabharata.gitbooks.io/category-theory-for-dummies-by-dummies/content/</a:t>
            </a:r>
            <a:endParaRPr lang="en-US" sz="1300" dirty="0">
              <a:solidFill>
                <a:schemeClr val="bg1"/>
              </a:solidFill>
            </a:endParaRPr>
          </a:p>
        </p:txBody>
      </p:sp>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54374" y="716159"/>
            <a:ext cx="2771021" cy="3899491"/>
          </a:xfrm>
          <a:prstGeom prst="rect">
            <a:avLst/>
          </a:prstGeom>
        </p:spPr>
      </p:pic>
      <p:sp>
        <p:nvSpPr>
          <p:cNvPr id="2" name="Rectangle 1"/>
          <p:cNvSpPr/>
          <p:nvPr/>
        </p:nvSpPr>
        <p:spPr bwMode="auto">
          <a:xfrm>
            <a:off x="2023934" y="4104168"/>
            <a:ext cx="634206" cy="2020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p:spTree>
    <p:extLst>
      <p:ext uri="{BB962C8B-B14F-4D97-AF65-F5344CB8AC3E}">
        <p14:creationId xmlns:p14="http://schemas.microsoft.com/office/powerpoint/2010/main" val="22620334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5672759" cy="952493"/>
          </a:xfrm>
        </p:spPr>
        <p:txBody>
          <a:bodyPr>
            <a:noAutofit/>
          </a:bodyPr>
          <a:lstStyle/>
          <a:p>
            <a:pPr marL="257168" indent="-257168">
              <a:lnSpc>
                <a:spcPct val="110000"/>
              </a:lnSpc>
            </a:pPr>
            <a:r>
              <a:rPr lang="en-US" altLang="zh-CN" sz="2000" dirty="0">
                <a:latin typeface="Hei" charset="-122"/>
                <a:ea typeface="Hei" charset="-122"/>
                <a:cs typeface="Hei" charset="-122"/>
              </a:rPr>
              <a:t>Agent-based Modeling</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复杂网络专用的编程语言  </a:t>
            </a:r>
            <a:r>
              <a:rPr lang="en-US" altLang="zh-CN" sz="2400" dirty="0" err="1">
                <a:solidFill>
                  <a:schemeClr val="bg1"/>
                </a:solidFill>
                <a:latin typeface="Hei" charset="-122"/>
                <a:ea typeface="Hei" charset="-122"/>
                <a:cs typeface="Hei" charset="-122"/>
              </a:rPr>
              <a:t>NetLogo</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1212" y="1657501"/>
            <a:ext cx="3826857" cy="3197840"/>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0952" y="1657501"/>
            <a:ext cx="4127163" cy="319784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78666" y="1"/>
            <a:ext cx="1165335" cy="1308482"/>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1212" y="1339798"/>
            <a:ext cx="1791051" cy="317703"/>
          </a:xfrm>
          <a:prstGeom prst="rect">
            <a:avLst/>
          </a:prstGeom>
        </p:spPr>
      </p:pic>
    </p:spTree>
    <p:extLst>
      <p:ext uri="{BB962C8B-B14F-4D97-AF65-F5344CB8AC3E}">
        <p14:creationId xmlns:p14="http://schemas.microsoft.com/office/powerpoint/2010/main" val="16604174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30733" cy="952493"/>
          </a:xfrm>
        </p:spPr>
        <p:txBody>
          <a:bodyPr>
            <a:noAutofit/>
          </a:bodyPr>
          <a:lstStyle/>
          <a:p>
            <a:pPr marL="257168" indent="-257168">
              <a:lnSpc>
                <a:spcPct val="110000"/>
              </a:lnSpc>
            </a:pPr>
            <a:r>
              <a:rPr lang="zh-CN" altLang="en-US" sz="2000" dirty="0">
                <a:latin typeface="Hei" charset="-122"/>
                <a:ea typeface="Hei" charset="-122"/>
                <a:cs typeface="Hei" charset="-122"/>
              </a:rPr>
              <a:t> 尤亦庄： </a:t>
            </a:r>
            <a:r>
              <a:rPr lang="mr-IN" altLang="zh-CN" sz="2000" dirty="0">
                <a:latin typeface="Hei" charset="-122"/>
                <a:ea typeface="Hei" charset="-122"/>
                <a:cs typeface="Hei" charset="-122"/>
              </a:rPr>
              <a:t>…</a:t>
            </a:r>
            <a:r>
              <a:rPr lang="zh-CN" altLang="en-US" sz="2000" dirty="0">
                <a:latin typeface="Hei" charset="-122"/>
                <a:ea typeface="Hei" charset="-122"/>
                <a:cs typeface="Hei" charset="-122"/>
              </a:rPr>
              <a:t>引力、量子纠缠和人工智能正是在这里走到了一起。它们之间涌现出一个共同的主题，那就是复杂网络。</a:t>
            </a:r>
            <a:r>
              <a:rPr lang="en-US" altLang="zh-CN" sz="2000" dirty="0">
                <a:latin typeface="Hei" charset="-122"/>
                <a:ea typeface="Hei" charset="-122"/>
                <a:cs typeface="Hei" charset="-122"/>
              </a:rPr>
              <a:t>-</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solidFill>
                  <a:schemeClr val="bg1"/>
                </a:solidFill>
                <a:latin typeface="Hei" charset="-122"/>
                <a:ea typeface="Hei" charset="-122"/>
                <a:cs typeface="Hei" charset="-122"/>
              </a:rPr>
              <a:t>范畴论：复杂网络的数学 （</a:t>
            </a:r>
            <a:r>
              <a:rPr lang="en-US" altLang="zh-CN" sz="2400" dirty="0">
                <a:solidFill>
                  <a:schemeClr val="bg1"/>
                </a:solidFill>
                <a:latin typeface="Hei" charset="-122"/>
                <a:ea typeface="Hei" charset="-122"/>
                <a:cs typeface="Hei" charset="-122"/>
              </a:rPr>
              <a:t>John Baez</a:t>
            </a:r>
            <a:r>
              <a:rPr lang="zh-CN" altLang="en-US" sz="2400" dirty="0">
                <a:solidFill>
                  <a:schemeClr val="bg1"/>
                </a:solidFill>
                <a:latin typeface="Hei" charset="-122"/>
                <a:ea typeface="Hei" charset="-122"/>
                <a:cs typeface="Hei" charset="-122"/>
              </a:rPr>
              <a:t>）</a:t>
            </a:r>
            <a:endParaRPr lang="zh-CN" altLang="en-US" sz="975" dirty="0">
              <a:solidFill>
                <a:schemeClr val="bg1"/>
              </a:solidFill>
              <a:latin typeface="Hei" charset="-122"/>
              <a:ea typeface="Hei" charset="-122"/>
              <a:cs typeface="Hei" charset="-122"/>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03742" y="2161919"/>
            <a:ext cx="5676552" cy="2055530"/>
          </a:xfrm>
          <a:prstGeom prst="rect">
            <a:avLst/>
          </a:prstGeom>
        </p:spPr>
      </p:pic>
      <p:sp>
        <p:nvSpPr>
          <p:cNvPr id="7" name="TextBox 6"/>
          <p:cNvSpPr txBox="1"/>
          <p:nvPr/>
        </p:nvSpPr>
        <p:spPr>
          <a:xfrm>
            <a:off x="1893627" y="4532062"/>
            <a:ext cx="5291920" cy="415498"/>
          </a:xfrm>
          <a:prstGeom prst="rect">
            <a:avLst/>
          </a:prstGeom>
          <a:noFill/>
        </p:spPr>
        <p:txBody>
          <a:bodyPr wrap="square" rtlCol="0">
            <a:spAutoFit/>
          </a:bodyPr>
          <a:lstStyle/>
          <a:p>
            <a:r>
              <a:rPr lang="zh-CN" altLang="en-US" sz="1050" dirty="0">
                <a:solidFill>
                  <a:schemeClr val="bg1"/>
                </a:solidFill>
              </a:rPr>
              <a:t>本页的图文来自尤亦庄的 “引力、量子与人工智能的深度对话”</a:t>
            </a:r>
          </a:p>
          <a:p>
            <a:r>
              <a:rPr lang="zh-CN" altLang="en-US" sz="1050" dirty="0">
                <a:solidFill>
                  <a:schemeClr val="bg1"/>
                </a:solidFill>
              </a:rPr>
              <a:t>：</a:t>
            </a:r>
            <a:r>
              <a:rPr lang="en-US" sz="1050" dirty="0">
                <a:solidFill>
                  <a:schemeClr val="bg1"/>
                </a:solidFill>
              </a:rPr>
              <a:t>http://</a:t>
            </a:r>
            <a:r>
              <a:rPr lang="en-US" sz="1050" dirty="0" err="1">
                <a:solidFill>
                  <a:schemeClr val="bg1"/>
                </a:solidFill>
              </a:rPr>
              <a:t>mp.weixin.qq.com</a:t>
            </a:r>
            <a:r>
              <a:rPr lang="en-US" sz="1050" dirty="0">
                <a:solidFill>
                  <a:schemeClr val="bg1"/>
                </a:solidFill>
              </a:rPr>
              <a:t>/s/UBG8-3FKkyE6DrUJ2CXIAA</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5633" y="2161918"/>
            <a:ext cx="2068109" cy="2068109"/>
          </a:xfrm>
          <a:prstGeom prst="rect">
            <a:avLst/>
          </a:prstGeom>
        </p:spPr>
      </p:pic>
    </p:spTree>
    <p:extLst>
      <p:ext uri="{BB962C8B-B14F-4D97-AF65-F5344CB8AC3E}">
        <p14:creationId xmlns:p14="http://schemas.microsoft.com/office/powerpoint/2010/main" val="8311417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027153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zh-CN" altLang="en-US" sz="2400" dirty="0">
                <a:solidFill>
                  <a:schemeClr val="bg1"/>
                </a:solidFill>
              </a:rPr>
              <a:t>泊松括号</a:t>
            </a:r>
            <a:r>
              <a:rPr lang="en-US" altLang="zh-CN" sz="2400" dirty="0">
                <a:solidFill>
                  <a:schemeClr val="bg1"/>
                </a:solidFill>
              </a:rPr>
              <a:t>(</a:t>
            </a:r>
            <a:r>
              <a:rPr lang="en-US" altLang="zh-CN" sz="2400" dirty="0" err="1">
                <a:solidFill>
                  <a:schemeClr val="bg1"/>
                </a:solidFill>
                <a:latin typeface="Hei" charset="-122"/>
                <a:ea typeface="Hei" charset="-122"/>
                <a:cs typeface="Hei" charset="-122"/>
              </a:rPr>
              <a:t>Possion</a:t>
            </a:r>
            <a:r>
              <a:rPr lang="en-US" altLang="zh-CN" sz="2400" dirty="0">
                <a:solidFill>
                  <a:schemeClr val="bg1"/>
                </a:solidFill>
                <a:latin typeface="Hei" charset="-122"/>
                <a:ea typeface="Hei" charset="-122"/>
                <a:cs typeface="Hei" charset="-122"/>
              </a:rPr>
              <a:t> Bracket)</a:t>
            </a:r>
            <a:endParaRPr lang="zh-CN" altLang="en-US" sz="975" dirty="0">
              <a:solidFill>
                <a:schemeClr val="bg1"/>
              </a:solidFill>
              <a:latin typeface="Hei" charset="-122"/>
              <a:ea typeface="Hei" charset="-122"/>
              <a:cs typeface="Hei" charset="-122"/>
            </a:endParaRPr>
          </a:p>
        </p:txBody>
      </p:sp>
      <p:sp>
        <p:nvSpPr>
          <p:cNvPr id="3" name="TextBox 2"/>
          <p:cNvSpPr txBox="1"/>
          <p:nvPr/>
        </p:nvSpPr>
        <p:spPr>
          <a:xfrm>
            <a:off x="4572000" y="4631506"/>
            <a:ext cx="5625666" cy="415498"/>
          </a:xfrm>
          <a:prstGeom prst="rect">
            <a:avLst/>
          </a:prstGeom>
          <a:noFill/>
        </p:spPr>
        <p:txBody>
          <a:bodyPr wrap="square" rtlCol="0">
            <a:spAutoFit/>
          </a:bodyPr>
          <a:lstStyle/>
          <a:p>
            <a:r>
              <a:rPr lang="en-US" sz="1050" dirty="0">
                <a:solidFill>
                  <a:schemeClr val="bg1"/>
                </a:solidFill>
              </a:rPr>
              <a:t>Leonard Susskind's Theoretical Minimum: Classical Mechanics</a:t>
            </a:r>
          </a:p>
          <a:p>
            <a:r>
              <a:rPr lang="en-US" sz="1050" dirty="0">
                <a:solidFill>
                  <a:schemeClr val="bg1"/>
                </a:solidFill>
                <a:hlinkClick r:id="rId2">
                  <a:extLst>
                    <a:ext uri="{A12FA001-AC4F-418D-AE19-62706E023703}">
                      <ahyp:hlinkClr xmlns:ahyp="http://schemas.microsoft.com/office/drawing/2018/hyperlinkcolor" val="tx"/>
                    </a:ext>
                  </a:extLst>
                </a:hlinkClick>
              </a:rPr>
              <a:t>https://youtu.be/HVUj9ep2POQ</a:t>
            </a:r>
            <a:endParaRPr lang="en-US" sz="1050" dirty="0">
              <a:solidFill>
                <a:schemeClr val="bg1"/>
              </a:solidFill>
            </a:endParaRPr>
          </a:p>
        </p:txBody>
      </p:sp>
      <p:sp>
        <p:nvSpPr>
          <p:cNvPr id="4" name="矩形 3">
            <a:extLst>
              <a:ext uri="{FF2B5EF4-FFF2-40B4-BE49-F238E27FC236}">
                <a16:creationId xmlns:a16="http://schemas.microsoft.com/office/drawing/2014/main" id="{CC994661-DB6F-4EC7-A936-65FC584105F8}"/>
              </a:ext>
            </a:extLst>
          </p:cNvPr>
          <p:cNvSpPr/>
          <p:nvPr/>
        </p:nvSpPr>
        <p:spPr>
          <a:xfrm>
            <a:off x="298535" y="1127677"/>
            <a:ext cx="8052585" cy="3023905"/>
          </a:xfrm>
          <a:prstGeom prst="rect">
            <a:avLst/>
          </a:prstGeom>
        </p:spPr>
        <p:txBody>
          <a:bodyPr wrap="square">
            <a:spAutoFit/>
          </a:bodyPr>
          <a:lstStyle/>
          <a:p>
            <a:pPr marL="342900" indent="-342900">
              <a:buAutoNum type="arabicPeriod"/>
            </a:pPr>
            <a:r>
              <a:rPr lang="zh-CN" altLang="en-US" sz="1800" dirty="0">
                <a:solidFill>
                  <a:schemeClr val="bg1"/>
                </a:solidFill>
              </a:rPr>
              <a:t>泊松括号在数学及经典力学中是哈密顿力学重要的运算，在哈密顿表述的动力系统中时间推移的定义起着中心角色。</a:t>
            </a:r>
            <a:endParaRPr lang="en-US" altLang="zh-CN" sz="1800" dirty="0">
              <a:solidFill>
                <a:schemeClr val="bg1"/>
              </a:solidFill>
            </a:endParaRPr>
          </a:p>
          <a:p>
            <a:pPr marL="342900" indent="-342900">
              <a:buAutoNum type="arabicPeriod"/>
            </a:pPr>
            <a:endParaRPr lang="zh-CN" altLang="en-US" sz="1800" dirty="0">
              <a:solidFill>
                <a:schemeClr val="bg1"/>
              </a:solidFill>
            </a:endParaRPr>
          </a:p>
          <a:p>
            <a:r>
              <a:rPr lang="en-US" altLang="zh-CN" sz="1800" dirty="0">
                <a:solidFill>
                  <a:schemeClr val="bg1"/>
                </a:solidFill>
              </a:rPr>
              <a:t>2.  </a:t>
            </a:r>
            <a:r>
              <a:rPr lang="zh-CN" altLang="en-US" sz="1800" dirty="0">
                <a:solidFill>
                  <a:schemeClr val="bg1"/>
                </a:solidFill>
              </a:rPr>
              <a:t>泊松括号在量子力学中有很重要的作用。它与量子力学的联系最早是由狄拉克提出的，他发现量子力学中力学量的对易关系与经典力学中的泊松括号非常相像，在这个基础上，狄拉克创立了量子力学的符号法，根据这种类比，我们只要在下面所讨论的力学量的运动方程左边乘上一个因子</a:t>
            </a:r>
            <a:r>
              <a:rPr lang="en-US" altLang="zh-CN" sz="1800" dirty="0" err="1">
                <a:solidFill>
                  <a:schemeClr val="bg1"/>
                </a:solidFill>
              </a:rPr>
              <a:t>ih</a:t>
            </a:r>
            <a:r>
              <a:rPr lang="zh-CN" altLang="en-US" sz="1800" dirty="0">
                <a:solidFill>
                  <a:schemeClr val="bg1"/>
                </a:solidFill>
              </a:rPr>
              <a:t>，就得到了量子力学的海森堡方程；只要在下面基本泊松括号等号的右边乘上一个相同的因子</a:t>
            </a:r>
            <a:r>
              <a:rPr lang="en-US" altLang="zh-CN" sz="1800" dirty="0" err="1">
                <a:solidFill>
                  <a:schemeClr val="bg1"/>
                </a:solidFill>
              </a:rPr>
              <a:t>ih</a:t>
            </a:r>
            <a:r>
              <a:rPr lang="zh-CN" altLang="en-US" sz="1800" dirty="0">
                <a:solidFill>
                  <a:schemeClr val="bg1"/>
                </a:solidFill>
              </a:rPr>
              <a:t>，就得到了量子泊松括号（量子力学中将它称为对易子）。</a:t>
            </a:r>
            <a:endParaRPr lang="en-US" altLang="zh-CN" sz="1800" dirty="0">
              <a:solidFill>
                <a:schemeClr val="bg1"/>
              </a:solidFill>
            </a:endParaRPr>
          </a:p>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spTree>
    <p:extLst>
      <p:ext uri="{BB962C8B-B14F-4D97-AF65-F5344CB8AC3E}">
        <p14:creationId xmlns:p14="http://schemas.microsoft.com/office/powerpoint/2010/main" val="4165926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泊松括号的定义</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5" name="图片 4">
            <a:extLst>
              <a:ext uri="{FF2B5EF4-FFF2-40B4-BE49-F238E27FC236}">
                <a16:creationId xmlns:a16="http://schemas.microsoft.com/office/drawing/2014/main" id="{9998B3AE-FADE-4035-9BDC-3EED237892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40528" y="1"/>
            <a:ext cx="5064560" cy="3671567"/>
          </a:xfrm>
          <a:prstGeom prst="rect">
            <a:avLst/>
          </a:prstGeom>
        </p:spPr>
      </p:pic>
      <p:pic>
        <p:nvPicPr>
          <p:cNvPr id="7" name="图片 6">
            <a:extLst>
              <a:ext uri="{FF2B5EF4-FFF2-40B4-BE49-F238E27FC236}">
                <a16:creationId xmlns:a16="http://schemas.microsoft.com/office/drawing/2014/main" id="{5C7F6501-64B9-48BC-B627-955187EBC2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40527" y="3671568"/>
            <a:ext cx="5064560" cy="1178290"/>
          </a:xfrm>
          <a:prstGeom prst="rect">
            <a:avLst/>
          </a:prstGeom>
        </p:spPr>
      </p:pic>
    </p:spTree>
    <p:extLst>
      <p:ext uri="{BB962C8B-B14F-4D97-AF65-F5344CB8AC3E}">
        <p14:creationId xmlns:p14="http://schemas.microsoft.com/office/powerpoint/2010/main" val="5454094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92247" y="-48049"/>
            <a:ext cx="8052586" cy="830997"/>
          </a:xfrm>
          <a:prstGeom prst="rect">
            <a:avLst/>
          </a:prstGeom>
          <a:noFill/>
        </p:spPr>
        <p:txBody>
          <a:bodyPr wrap="square" rtlCol="0">
            <a:spAutoFit/>
          </a:bodyPr>
          <a:lstStyle/>
          <a:p>
            <a:pPr lvl="1"/>
            <a:endParaRPr lang="en-US" altLang="zh-CN" sz="2400" dirty="0">
              <a:solidFill>
                <a:schemeClr val="bg1"/>
              </a:solidFill>
            </a:endParaRPr>
          </a:p>
          <a:p>
            <a:pPr lvl="1"/>
            <a:r>
              <a:rPr lang="zh-CN" altLang="en-US" sz="2400" dirty="0">
                <a:solidFill>
                  <a:schemeClr val="bg1"/>
                </a:solidFill>
              </a:rPr>
              <a:t>泊松括号的性质和在量子力学中的应用</a:t>
            </a:r>
            <a:endParaRPr lang="zh-CN" altLang="en-US" sz="975" dirty="0">
              <a:solidFill>
                <a:schemeClr val="bg1"/>
              </a:solidFill>
              <a:latin typeface="Hei" charset="-122"/>
              <a:ea typeface="Hei" charset="-122"/>
              <a:cs typeface="Hei" charset="-122"/>
            </a:endParaRPr>
          </a:p>
        </p:txBody>
      </p:sp>
      <p:sp>
        <p:nvSpPr>
          <p:cNvPr id="4" name="矩形 3">
            <a:extLst>
              <a:ext uri="{FF2B5EF4-FFF2-40B4-BE49-F238E27FC236}">
                <a16:creationId xmlns:a16="http://schemas.microsoft.com/office/drawing/2014/main" id="{CC994661-DB6F-4EC7-A936-65FC584105F8}"/>
              </a:ext>
            </a:extLst>
          </p:cNvPr>
          <p:cNvSpPr/>
          <p:nvPr/>
        </p:nvSpPr>
        <p:spPr>
          <a:xfrm>
            <a:off x="92247" y="4589503"/>
            <a:ext cx="8052585" cy="530915"/>
          </a:xfrm>
          <a:prstGeom prst="rect">
            <a:avLst/>
          </a:prstGeom>
        </p:spPr>
        <p:txBody>
          <a:bodyPr wrap="square">
            <a:spAutoFit/>
          </a:bodyPr>
          <a:lstStyle/>
          <a:p>
            <a:endParaRPr lang="en-US" sz="1800" dirty="0">
              <a:solidFill>
                <a:schemeClr val="bg1"/>
              </a:solidFill>
            </a:endParaRPr>
          </a:p>
          <a:p>
            <a:r>
              <a:rPr lang="zh-CN" altLang="en-US" sz="1050" dirty="0">
                <a:solidFill>
                  <a:schemeClr val="bg1"/>
                </a:solidFill>
              </a:rPr>
              <a:t>来源：</a:t>
            </a:r>
            <a:r>
              <a:rPr lang="en-US" sz="1050" dirty="0">
                <a:solidFill>
                  <a:schemeClr val="bg1"/>
                </a:solidFill>
              </a:rPr>
              <a:t>https://baike.baidu.com/item/</a:t>
            </a:r>
            <a:r>
              <a:rPr lang="zh-CN" altLang="en-US" sz="1050" dirty="0">
                <a:solidFill>
                  <a:schemeClr val="bg1"/>
                </a:solidFill>
              </a:rPr>
              <a:t>泊松括号</a:t>
            </a:r>
            <a:r>
              <a:rPr lang="en-US" altLang="zh-CN" sz="1050" dirty="0">
                <a:solidFill>
                  <a:schemeClr val="bg1"/>
                </a:solidFill>
              </a:rPr>
              <a:t>/979973?</a:t>
            </a:r>
            <a:r>
              <a:rPr lang="en-US" sz="1050" dirty="0">
                <a:solidFill>
                  <a:schemeClr val="bg1"/>
                </a:solidFill>
              </a:rPr>
              <a:t>fr=</a:t>
            </a:r>
            <a:r>
              <a:rPr lang="en-US" sz="1050" dirty="0" err="1">
                <a:solidFill>
                  <a:schemeClr val="bg1"/>
                </a:solidFill>
              </a:rPr>
              <a:t>aladdin</a:t>
            </a:r>
            <a:endParaRPr lang="en-US" sz="1050" dirty="0">
              <a:solidFill>
                <a:schemeClr val="bg1"/>
              </a:solidFill>
            </a:endParaRPr>
          </a:p>
        </p:txBody>
      </p:sp>
      <p:pic>
        <p:nvPicPr>
          <p:cNvPr id="3" name="图片 2">
            <a:extLst>
              <a:ext uri="{FF2B5EF4-FFF2-40B4-BE49-F238E27FC236}">
                <a16:creationId xmlns:a16="http://schemas.microsoft.com/office/drawing/2014/main" id="{3F3B9B6F-ADBC-47D8-99CC-76A7EEA9AD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0800" y="897793"/>
            <a:ext cx="6064141" cy="2114733"/>
          </a:xfrm>
          <a:prstGeom prst="rect">
            <a:avLst/>
          </a:prstGeom>
        </p:spPr>
      </p:pic>
      <p:pic>
        <p:nvPicPr>
          <p:cNvPr id="8" name="图片 7">
            <a:extLst>
              <a:ext uri="{FF2B5EF4-FFF2-40B4-BE49-F238E27FC236}">
                <a16:creationId xmlns:a16="http://schemas.microsoft.com/office/drawing/2014/main" id="{1B043ECC-A099-445A-B1B1-DB7E788341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799" y="2954006"/>
            <a:ext cx="6064141" cy="1291702"/>
          </a:xfrm>
          <a:prstGeom prst="rect">
            <a:avLst/>
          </a:prstGeom>
        </p:spPr>
      </p:pic>
    </p:spTree>
    <p:extLst>
      <p:ext uri="{BB962C8B-B14F-4D97-AF65-F5344CB8AC3E}">
        <p14:creationId xmlns:p14="http://schemas.microsoft.com/office/powerpoint/2010/main" val="366068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1813835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52A68-0CFC-4D59-90E0-E5876E605E9F}"/>
              </a:ext>
            </a:extLst>
          </p:cNvPr>
          <p:cNvSpPr>
            <a:spLocks noGrp="1"/>
          </p:cNvSpPr>
          <p:nvPr>
            <p:ph type="title"/>
          </p:nvPr>
        </p:nvSpPr>
        <p:spPr/>
        <p:txBody>
          <a:bodyPr>
            <a:normAutofit/>
          </a:bodyPr>
          <a:lstStyle/>
          <a:p>
            <a:r>
              <a:rPr lang="en-US" altLang="zh-CN" dirty="0"/>
              <a:t>《</a:t>
            </a:r>
            <a:r>
              <a:rPr lang="zh-CN" altLang="en-US" dirty="0"/>
              <a:t>理想国</a:t>
            </a:r>
            <a:r>
              <a:rPr lang="en-US" altLang="zh-CN" dirty="0"/>
              <a:t>》</a:t>
            </a:r>
            <a:r>
              <a:rPr lang="zh-CN" altLang="en-US" dirty="0"/>
              <a:t>的理念世界和影像世界</a:t>
            </a:r>
            <a:endParaRPr lang="en-US" dirty="0"/>
          </a:p>
        </p:txBody>
      </p:sp>
      <p:sp>
        <p:nvSpPr>
          <p:cNvPr id="4" name="内容占位符 3">
            <a:extLst>
              <a:ext uri="{FF2B5EF4-FFF2-40B4-BE49-F238E27FC236}">
                <a16:creationId xmlns:a16="http://schemas.microsoft.com/office/drawing/2014/main" id="{282D74F1-F438-4A4F-BB21-5F9C03DE81C2}"/>
              </a:ext>
            </a:extLst>
          </p:cNvPr>
          <p:cNvSpPr>
            <a:spLocks noGrp="1"/>
          </p:cNvSpPr>
          <p:nvPr>
            <p:ph idx="1"/>
          </p:nvPr>
        </p:nvSpPr>
        <p:spPr/>
        <p:txBody>
          <a:bodyPr/>
          <a:lstStyle/>
          <a:p>
            <a:r>
              <a:rPr lang="en-US" altLang="zh-CN" dirty="0"/>
              <a:t>1. </a:t>
            </a:r>
            <a:r>
              <a:rPr lang="zh-CN" altLang="en-US" dirty="0"/>
              <a:t>影像：感官所能感受到的现象</a:t>
            </a:r>
            <a:endParaRPr lang="en-US" altLang="zh-CN" dirty="0"/>
          </a:p>
          <a:p>
            <a:r>
              <a:rPr lang="en-US" altLang="zh-CN" dirty="0"/>
              <a:t>2. </a:t>
            </a:r>
            <a:r>
              <a:rPr lang="zh-CN" altLang="en-US" dirty="0"/>
              <a:t>意见：关于现象的认知</a:t>
            </a:r>
            <a:endParaRPr lang="en-US" altLang="zh-CN" dirty="0"/>
          </a:p>
          <a:p>
            <a:r>
              <a:rPr lang="en-US" altLang="zh-CN" dirty="0"/>
              <a:t>3. </a:t>
            </a:r>
            <a:r>
              <a:rPr lang="zh-CN" altLang="en-US" dirty="0"/>
              <a:t>理智：把意见当成影像，基于范畴、逻辑假设，推导出结论；假设的真实程度影响结果的真实度。由以辩证法为主轴的训练提升到理性层面。</a:t>
            </a:r>
            <a:endParaRPr lang="en-US" altLang="zh-CN" dirty="0"/>
          </a:p>
          <a:p>
            <a:r>
              <a:rPr lang="en-US" dirty="0"/>
              <a:t>4. </a:t>
            </a:r>
            <a:r>
              <a:rPr lang="zh-CN" altLang="en-US" dirty="0"/>
              <a:t>理性：超越假设，接近实相</a:t>
            </a:r>
            <a:endParaRPr lang="en-US" dirty="0"/>
          </a:p>
        </p:txBody>
      </p:sp>
    </p:spTree>
    <p:extLst>
      <p:ext uri="{BB962C8B-B14F-4D97-AF65-F5344CB8AC3E}">
        <p14:creationId xmlns:p14="http://schemas.microsoft.com/office/powerpoint/2010/main" val="896493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2" y="140707"/>
            <a:ext cx="8770524" cy="4488443"/>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defRPr/>
            </a:pPr>
            <a:r>
              <a:rPr lang="zh-CN" altLang="en-US" sz="2400" b="1" kern="1200" dirty="0">
                <a:solidFill>
                  <a:prstClr val="white"/>
                </a:solidFill>
                <a:latin typeface="Bank Gothic Medium" pitchFamily="2" charset="77"/>
                <a:ea typeface="宋体" panose="02010600030101010101" pitchFamily="2" charset="-122"/>
              </a:rPr>
              <a:t>参考文献</a:t>
            </a:r>
            <a:endParaRPr lang="en-US" altLang="zh-CN" sz="2400" b="1" kern="1200" dirty="0">
              <a:solidFill>
                <a:prstClr val="white"/>
              </a:solidFill>
              <a:latin typeface="Bank Gothic Medium" pitchFamily="2" charset="77"/>
              <a:ea typeface="宋体" panose="02010600030101010101" pitchFamily="2" charset="-122"/>
            </a:endParaRPr>
          </a:p>
          <a:p>
            <a:pPr defTabSz="685800">
              <a:buClrTx/>
              <a:defRPr/>
            </a:pPr>
            <a:endParaRPr lang="en-US" sz="2400" b="1" kern="1200" dirty="0">
              <a:solidFill>
                <a:srgbClr val="FF0000"/>
              </a:solidFill>
              <a:latin typeface="Bank Gothic Medium" pitchFamily="2" charset="77"/>
            </a:endParaRP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Computational Thinking and System Design NAND2GO, Supervised by Dr. Ben Koo, Spring 2019.</a:t>
            </a:r>
          </a:p>
          <a:p>
            <a:pPr indent="-342900" defTabSz="685800" eaLnBrk="0">
              <a:buClrTx/>
              <a:buFontTx/>
              <a:buAutoNum type="arabicPeriod"/>
              <a:defRPr/>
            </a:pPr>
            <a:r>
              <a:rPr lang="en-US" altLang="zh-CN" sz="1800" b="1" kern="1200" dirty="0">
                <a:solidFill>
                  <a:prstClr val="white"/>
                </a:solidFill>
                <a:latin typeface="Bank Gothic Medium" pitchFamily="2" charset="77"/>
                <a:ea typeface="宋体" panose="02010600030101010101" pitchFamily="2" charset="-122"/>
              </a:rPr>
              <a:t>Elements of Computing Systems, Nisan &amp; </a:t>
            </a:r>
            <a:r>
              <a:rPr lang="en-US" altLang="zh-CN" sz="1800" b="1" kern="1200" dirty="0" err="1">
                <a:solidFill>
                  <a:prstClr val="white"/>
                </a:solidFill>
                <a:latin typeface="Bank Gothic Medium" pitchFamily="2" charset="77"/>
                <a:ea typeface="宋体" panose="02010600030101010101" pitchFamily="2" charset="-122"/>
              </a:rPr>
              <a:t>Schocken</a:t>
            </a:r>
            <a:r>
              <a:rPr lang="en-US" altLang="zh-CN" sz="1800" b="1" kern="1200" dirty="0">
                <a:solidFill>
                  <a:prstClr val="white"/>
                </a:solidFill>
                <a:latin typeface="Bank Gothic Medium" pitchFamily="2" charset="77"/>
                <a:ea typeface="宋体" panose="02010600030101010101" pitchFamily="2" charset="-122"/>
              </a:rPr>
              <a:t>, MIT Press, </a:t>
            </a:r>
            <a:r>
              <a:rPr lang="en-US" altLang="zh-CN" sz="1800" b="1" u="sng" kern="1200"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www.nand2tetris</a:t>
            </a:r>
            <a:r>
              <a:rPr lang="en-US" altLang="zh-CN" sz="1800" b="1" u="sng" dirty="0">
                <a:solidFill>
                  <a:srgbClr val="FFFF00"/>
                </a:solidFill>
                <a:latin typeface="Bank Gothic Medium" pitchFamily="2" charset="77"/>
                <a:ea typeface="宋体" panose="02010600030101010101" pitchFamily="2" charset="-122"/>
                <a:hlinkClick r:id="rId3">
                  <a:extLst>
                    <a:ext uri="{A12FA001-AC4F-418D-AE19-62706E023703}">
                      <ahyp:hlinkClr xmlns:ahyp="http://schemas.microsoft.com/office/drawing/2018/hyperlinkcolor" val="tx"/>
                    </a:ext>
                  </a:extLst>
                </a:hlinkClick>
              </a:rPr>
              <a:t>.org</a:t>
            </a:r>
            <a:r>
              <a:rPr lang="en-US" altLang="zh-CN" sz="1800" b="1" dirty="0">
                <a:solidFill>
                  <a:schemeClr val="bg1"/>
                </a:solidFill>
                <a:latin typeface="Bank Gothic Medium" pitchFamily="2" charset="77"/>
                <a:ea typeface="宋体" panose="02010600030101010101" pitchFamily="2" charset="-122"/>
              </a:rPr>
              <a:t>,  Chapter3: Sequential Logic.</a:t>
            </a:r>
            <a:endParaRPr lang="en-US" altLang="zh-CN" sz="1800" b="1" kern="1200" dirty="0">
              <a:solidFill>
                <a:schemeClr val="bg1"/>
              </a:solidFill>
              <a:latin typeface="Bank Gothic Medium" pitchFamily="2" charset="77"/>
              <a:ea typeface="宋体" panose="02010600030101010101" pitchFamily="2" charset="-122"/>
            </a:endParaRPr>
          </a:p>
          <a:p>
            <a:pPr indent="-342900" defTabSz="685800" eaLnBrk="0">
              <a:buClrTx/>
              <a:buFontTx/>
              <a:buAutoNum type="arabicPeriod"/>
              <a:defRPr/>
            </a:pPr>
            <a:r>
              <a:rPr lang="zh-CN" altLang="en-US" sz="1800" b="1" kern="1200" dirty="0">
                <a:solidFill>
                  <a:prstClr val="white"/>
                </a:solidFill>
                <a:latin typeface="Bank Gothic Medium" pitchFamily="2" charset="77"/>
                <a:ea typeface="宋体" panose="02010600030101010101" pitchFamily="2" charset="-122"/>
              </a:rPr>
              <a:t>理想国</a:t>
            </a:r>
            <a:r>
              <a:rPr lang="zh-CN" altLang="en-US" sz="1800" b="1" dirty="0">
                <a:solidFill>
                  <a:prstClr val="white"/>
                </a:solidFill>
                <a:latin typeface="Bank Gothic Medium" pitchFamily="2" charset="77"/>
                <a:ea typeface="宋体" panose="02010600030101010101" pitchFamily="2" charset="-122"/>
              </a:rPr>
              <a:t>，</a:t>
            </a:r>
            <a:r>
              <a:rPr lang="en-US" altLang="zh-CN" sz="1800" b="1" dirty="0">
                <a:solidFill>
                  <a:prstClr val="white"/>
                </a:solidFill>
                <a:latin typeface="Bank Gothic Medium" pitchFamily="2" charset="77"/>
                <a:ea typeface="宋体" panose="02010600030101010101" pitchFamily="2" charset="-122"/>
              </a:rPr>
              <a:t>[</a:t>
            </a:r>
            <a:r>
              <a:rPr lang="zh-CN" altLang="en-US" sz="1800" b="1" dirty="0">
                <a:solidFill>
                  <a:prstClr val="white"/>
                </a:solidFill>
                <a:latin typeface="Bank Gothic Medium" pitchFamily="2" charset="77"/>
                <a:ea typeface="宋体" panose="02010600030101010101" pitchFamily="2" charset="-122"/>
              </a:rPr>
              <a:t>古希腊</a:t>
            </a:r>
            <a:r>
              <a:rPr lang="en-US" altLang="zh-CN" sz="1800" b="1" dirty="0">
                <a:solidFill>
                  <a:prstClr val="white"/>
                </a:solidFill>
                <a:latin typeface="Bank Gothic Medium" pitchFamily="2" charset="77"/>
                <a:ea typeface="宋体" panose="02010600030101010101" pitchFamily="2" charset="-122"/>
              </a:rPr>
              <a:t>] </a:t>
            </a:r>
            <a:r>
              <a:rPr lang="zh-CN" altLang="en-US" sz="1800" b="1" kern="1200" dirty="0">
                <a:solidFill>
                  <a:prstClr val="white"/>
                </a:solidFill>
                <a:latin typeface="Bank Gothic Medium" pitchFamily="2" charset="77"/>
                <a:ea typeface="宋体" panose="02010600030101010101" pitchFamily="2" charset="-122"/>
              </a:rPr>
              <a:t>柏拉图</a:t>
            </a:r>
            <a:r>
              <a:rPr lang="zh-CN" altLang="en-US" sz="1800" b="1" dirty="0">
                <a:solidFill>
                  <a:prstClr val="white"/>
                </a:solidFill>
                <a:latin typeface="Bank Gothic Medium" pitchFamily="2" charset="77"/>
              </a:rPr>
              <a:t>著，郭斌和、张竹明译</a:t>
            </a:r>
            <a:r>
              <a:rPr lang="zh-CN" altLang="en-US" sz="1800" b="1" dirty="0">
                <a:solidFill>
                  <a:prstClr val="white"/>
                </a:solidFill>
                <a:latin typeface="Bank Gothic Medium" pitchFamily="2" charset="77"/>
                <a:ea typeface="宋体" panose="02010600030101010101" pitchFamily="2" charset="-122"/>
              </a:rPr>
              <a:t>，商务印书馆，</a:t>
            </a:r>
            <a:r>
              <a:rPr lang="en-US" altLang="zh-CN" sz="1800" b="1" dirty="0">
                <a:solidFill>
                  <a:prstClr val="white"/>
                </a:solidFill>
                <a:latin typeface="Bank Gothic Medium" pitchFamily="2" charset="77"/>
              </a:rPr>
              <a:t>1986</a:t>
            </a:r>
            <a:r>
              <a:rPr lang="zh-CN" altLang="en-US" sz="1800" b="1" dirty="0">
                <a:solidFill>
                  <a:prstClr val="white"/>
                </a:solidFill>
                <a:latin typeface="Bank Gothic Medium" pitchFamily="2" charset="77"/>
                <a:ea typeface="宋体" panose="02010600030101010101" pitchFamily="2" charset="-122"/>
              </a:rPr>
              <a:t>年版。</a:t>
            </a:r>
            <a:endParaRPr lang="en-US" altLang="zh-CN" sz="1800" b="1" kern="1200" dirty="0">
              <a:solidFill>
                <a:prstClr val="white"/>
              </a:solidFill>
              <a:latin typeface="Bank Gothic Medium" pitchFamily="2" charset="77"/>
              <a:ea typeface="宋体" panose="02010600030101010101" pitchFamily="2" charset="-122"/>
            </a:endParaRPr>
          </a:p>
          <a:p>
            <a:pPr lvl="0">
              <a:defRPr/>
            </a:pPr>
            <a:r>
              <a:rPr lang="en-US" altLang="zh-CN" sz="1800" b="1" kern="1200" dirty="0">
                <a:solidFill>
                  <a:prstClr val="white"/>
                </a:solidFill>
                <a:latin typeface="Bank Gothic Medium" pitchFamily="2" charset="77"/>
                <a:ea typeface="宋体" panose="02010600030101010101" pitchFamily="2" charset="-122"/>
              </a:rPr>
              <a:t>4.   </a:t>
            </a:r>
            <a:r>
              <a:rPr lang="zh-CN" altLang="en-US" sz="1800" b="1" kern="1200" dirty="0">
                <a:solidFill>
                  <a:prstClr val="white"/>
                </a:solidFill>
                <a:latin typeface="Bank Gothic Medium" pitchFamily="2" charset="77"/>
                <a:ea typeface="宋体" panose="02010600030101010101" pitchFamily="2" charset="-122"/>
              </a:rPr>
              <a:t>清华大学</a:t>
            </a:r>
            <a:r>
              <a:rPr lang="zh-CN" altLang="en-US" sz="1800" b="1" dirty="0">
                <a:solidFill>
                  <a:prstClr val="white"/>
                </a:solidFill>
                <a:latin typeface="Bank Gothic Medium" pitchFamily="2" charset="77"/>
              </a:rPr>
              <a:t>校歌，汪鸾翔先生作词，张慧珍女士作曲，评审于</a:t>
            </a:r>
            <a:r>
              <a:rPr lang="en-US" altLang="zh-CN" sz="1800" b="1" dirty="0">
                <a:solidFill>
                  <a:prstClr val="white"/>
                </a:solidFill>
                <a:latin typeface="Bank Gothic Medium" pitchFamily="2" charset="77"/>
              </a:rPr>
              <a:t>1923</a:t>
            </a:r>
            <a:r>
              <a:rPr lang="zh-CN" altLang="en-US" sz="1800" b="1" dirty="0">
                <a:solidFill>
                  <a:prstClr val="white"/>
                </a:solidFill>
                <a:latin typeface="Bank Gothic Medium" pitchFamily="2" charset="77"/>
              </a:rPr>
              <a:t>年前后</a:t>
            </a:r>
            <a:r>
              <a:rPr lang="zh-CN" altLang="en-US" sz="1800" b="1" dirty="0">
                <a:solidFill>
                  <a:prstClr val="white"/>
                </a:solidFill>
                <a:latin typeface="Bank Gothic Medium" pitchFamily="2" charset="77"/>
                <a:ea typeface="宋体" panose="02010600030101010101" pitchFamily="2" charset="-122"/>
              </a:rPr>
              <a:t>。</a:t>
            </a:r>
            <a:endParaRPr lang="en-US" altLang="zh-CN" sz="1800" b="1" kern="1200" dirty="0">
              <a:solidFill>
                <a:prstClr val="white"/>
              </a:solidFill>
              <a:latin typeface="Bank Gothic Medium" pitchFamily="2" charset="77"/>
              <a:ea typeface="宋体" panose="02010600030101010101" pitchFamily="2" charset="-122"/>
            </a:endParaRPr>
          </a:p>
          <a:p>
            <a:pPr defTabSz="685800">
              <a:buClrTx/>
              <a:defRPr/>
            </a:pPr>
            <a:endParaRPr lang="en-US" altLang="zh-CN"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endParaRPr lang="zh-CN" altLang="en-US" sz="1800" b="1" kern="1200" dirty="0">
              <a:solidFill>
                <a:prstClr val="black">
                  <a:lumMod val="95000"/>
                  <a:lumOff val="5000"/>
                </a:prstClr>
              </a:solidFill>
              <a:latin typeface="Bank Gothic Medium" pitchFamily="2" charset="77"/>
              <a:ea typeface="宋体" panose="02010600030101010101" pitchFamily="2" charset="-122"/>
            </a:endParaRPr>
          </a:p>
          <a:p>
            <a:pPr defTabSz="685800">
              <a:buClrTx/>
              <a:defRPr/>
            </a:pPr>
            <a:r>
              <a:rPr lang="en-US" sz="1800" b="1" kern="1200" dirty="0">
                <a:solidFill>
                  <a:prstClr val="black">
                    <a:lumMod val="95000"/>
                    <a:lumOff val="5000"/>
                  </a:prstClr>
                </a:solidFill>
                <a:latin typeface="Bank Gothic Medium" pitchFamily="2" charset="77"/>
              </a:rPr>
              <a:t>.</a:t>
            </a:r>
          </a:p>
        </p:txBody>
      </p:sp>
    </p:spTree>
    <p:extLst>
      <p:ext uri="{BB962C8B-B14F-4D97-AF65-F5344CB8AC3E}">
        <p14:creationId xmlns:p14="http://schemas.microsoft.com/office/powerpoint/2010/main" val="18615221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产业分析报告模板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5739</TotalTime>
  <Words>6018</Words>
  <Application>Microsoft Macintosh PowerPoint</Application>
  <PresentationFormat>On-screen Show (16:9)</PresentationFormat>
  <Paragraphs>955</Paragraphs>
  <Slides>126</Slides>
  <Notes>62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126</vt:i4>
      </vt:variant>
    </vt:vector>
  </HeadingPairs>
  <TitlesOfParts>
    <vt:vector size="143" baseType="lpstr">
      <vt:lpstr>Bank Gothic Medium</vt:lpstr>
      <vt:lpstr>Capitals</vt:lpstr>
      <vt:lpstr>Hei</vt:lpstr>
      <vt:lpstr>黑体</vt:lpstr>
      <vt:lpstr>STXingkai</vt:lpstr>
      <vt:lpstr>华文新魏</vt:lpstr>
      <vt:lpstr>华文新魏</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  Story Telling:  analogy, metaphors, symmetry-breaking, and the essence of all Stories Week 4</vt:lpstr>
      <vt:lpstr>The Story of Moving Arrows (Archery)</vt:lpstr>
      <vt:lpstr>Glossary</vt:lpstr>
      <vt:lpstr>Can Monkeys tell a Shakespearean Story?</vt:lpstr>
      <vt:lpstr>What is Transdisciplinary?</vt:lpstr>
      <vt:lpstr>Why Transdisciplinary?</vt:lpstr>
      <vt:lpstr>Metaphors and Story Telling</vt:lpstr>
      <vt:lpstr>Metaphors as a Cognitive Foundation</vt:lpstr>
      <vt:lpstr>A Metaphor in Space http://ghostcities.mit.edu/</vt:lpstr>
      <vt:lpstr>Story Telling in a Workflow</vt:lpstr>
      <vt:lpstr>Contextualization and Story Boarding</vt:lpstr>
      <vt:lpstr>Character Design</vt:lpstr>
      <vt:lpstr>The “right” part out of a gazillion parts?</vt:lpstr>
      <vt:lpstr>The Four Central Questions</vt:lpstr>
      <vt:lpstr>PowerPoint Presentation</vt:lpstr>
      <vt:lpstr>Ontogeny and Phylogeny as Strategies for NsM?</vt:lpstr>
      <vt:lpstr>Order, Proportion and Proportionality</vt:lpstr>
      <vt:lpstr>The Geometry of Information</vt:lpstr>
      <vt:lpstr>范畴论</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Universality : 新旧合冶，殊途同归</vt:lpstr>
      <vt:lpstr>PowerPoint Presentation</vt:lpstr>
      <vt:lpstr>PowerPoint Presentation</vt:lpstr>
      <vt:lpstr>本体比喻 (Ontological Metaphor)</vt:lpstr>
      <vt:lpstr>空间比喻 (Orientation Metaphor)</vt:lpstr>
      <vt:lpstr>系统比喻 （System Metaphor)</vt:lpstr>
      <vt:lpstr>PowerPoint Presentation</vt:lpstr>
      <vt:lpstr>产业与科学革命的知识体系奠基人：Thomas Kuhn</vt:lpstr>
      <vt:lpstr>分析产业变革的Kuhn Cycle</vt:lpstr>
      <vt:lpstr>PowerPoint Presentation</vt:lpstr>
      <vt:lpstr>PowerPoint Presentation</vt:lpstr>
      <vt:lpstr>PowerPoint Presentation</vt:lpstr>
      <vt:lpstr>PowerPoint Presentation</vt:lpstr>
      <vt:lpstr>关键词：Incommensurability （不可通约）</vt:lpstr>
      <vt:lpstr>理解效果跟比喻的恰当性</vt:lpstr>
      <vt:lpstr>Universality : 新旧合冶，殊途同归</vt:lpstr>
      <vt:lpstr> 本体论与命名空间管理 </vt:lpstr>
      <vt:lpstr>PowerPoint Presentation</vt:lpstr>
      <vt:lpstr>管理本体隐喻：管理MediaWiki词汇</vt:lpstr>
      <vt:lpstr>PowerPoint Presentation</vt:lpstr>
      <vt:lpstr>知识图谱：Ontological Engineering</vt:lpstr>
      <vt:lpstr>可计算图：Computable Diagrams</vt:lpstr>
      <vt:lpstr>可计算图形语意：Computable Semantics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《理想国》的理念世界和影像世界</vt:lpstr>
      <vt:lpstr>《理想国》的理念世界和影像世界</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The Pursuit of a Unified Representation</vt:lpstr>
      <vt:lpstr>Computable Logic and Types of “Birds”</vt:lpstr>
      <vt:lpstr>The Names of Birds (Functions)</vt:lpstr>
      <vt:lpstr>Biology and Physiology</vt:lpstr>
      <vt:lpstr>Industrial and World Dynamics</vt:lpstr>
      <vt:lpstr>The Larger Contexts</vt:lpstr>
      <vt:lpstr>Why do people study the following subjects?</vt:lpstr>
      <vt:lpstr>Cybernetics: Communication and Control</vt:lpstr>
      <vt:lpstr>Cybernetics and the Social Behavioral Science</vt:lpstr>
      <vt:lpstr>Alan Turing’s Papers</vt:lpstr>
      <vt:lpstr>The Hierarchy of Complexity</vt:lpstr>
      <vt:lpstr>An example of Automaton</vt:lpstr>
      <vt:lpstr>Non-Equilibrium Thermodynamics</vt:lpstr>
      <vt:lpstr>The Book of Why</vt:lpstr>
      <vt:lpstr>What, How and Why</vt:lpstr>
      <vt:lpstr>The Surprising Simplicity of Everything</vt:lpstr>
      <vt:lpstr>What is Universality?</vt:lpstr>
      <vt:lpstr>PowerPoint Presentation</vt:lpstr>
      <vt:lpstr>PowerPoint Presentation</vt:lpstr>
      <vt:lpstr>PowerPoint Presentation</vt:lpstr>
      <vt:lpstr>Historical Threads of Story Telling</vt:lpstr>
      <vt:lpstr>Summary</vt:lpstr>
      <vt:lpstr>Students Actions before Monday October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785</cp:revision>
  <dcterms:modified xsi:type="dcterms:W3CDTF">2020-10-01T08:41:56Z</dcterms:modified>
</cp:coreProperties>
</file>